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handoutMasterIdLst>
    <p:handoutMasterId r:id="rId16"/>
  </p:handoutMasterIdLst>
  <p:sldIdLst>
    <p:sldId id="262" r:id="rId3"/>
    <p:sldId id="290" r:id="rId4"/>
    <p:sldId id="294" r:id="rId5"/>
    <p:sldId id="293" r:id="rId6"/>
    <p:sldId id="288" r:id="rId7"/>
    <p:sldId id="296" r:id="rId8"/>
    <p:sldId id="298" r:id="rId9"/>
    <p:sldId id="283" r:id="rId10"/>
    <p:sldId id="264" r:id="rId11"/>
    <p:sldId id="297" r:id="rId12"/>
    <p:sldId id="299" r:id="rId13"/>
    <p:sldId id="267" r:id="rId14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5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8C"/>
    <a:srgbClr val="1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0929"/>
  </p:normalViewPr>
  <p:slideViewPr>
    <p:cSldViewPr>
      <p:cViewPr varScale="1">
        <p:scale>
          <a:sx n="91" d="100"/>
          <a:sy n="91" d="100"/>
        </p:scale>
        <p:origin x="1171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90"/>
      </p:cViewPr>
      <p:guideLst>
        <p:guide orient="horz" pos="3225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4000" dirty="0"/>
              <a:t>Einsätze</a:t>
            </a:r>
            <a:r>
              <a:rPr lang="de-DE" sz="4000" baseline="0" dirty="0"/>
              <a:t> Berater</a:t>
            </a:r>
            <a:endParaRPr lang="de-DE" sz="4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5.2395103504623904E-2"/>
          <c:y val="0.12286540840672197"/>
          <c:w val="0.89520979299075221"/>
          <c:h val="0.71415898480181483"/>
        </c:manualLayout>
      </c:layout>
      <c:barChart>
        <c:barDir val="col"/>
        <c:grouping val="stacked"/>
        <c:varyColors val="0"/>
        <c:ser>
          <c:idx val="1"/>
          <c:order val="0"/>
          <c:tx>
            <c:v>davon Hornissen</c:v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Tabelle1!$A$3:$I$3</c:f>
              <c:numCache>
                <c:formatCode>General</c:formatCod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numCache>
            </c:numRef>
          </c:cat>
          <c:val>
            <c:numRef>
              <c:f>Tabelle1!$A$4:$I$4</c:f>
              <c:numCache>
                <c:formatCode>General</c:formatCode>
                <c:ptCount val="9"/>
                <c:pt idx="0">
                  <c:v>28</c:v>
                </c:pt>
                <c:pt idx="1">
                  <c:v>10</c:v>
                </c:pt>
                <c:pt idx="2">
                  <c:v>13</c:v>
                </c:pt>
                <c:pt idx="3">
                  <c:v>26</c:v>
                </c:pt>
                <c:pt idx="4">
                  <c:v>25</c:v>
                </c:pt>
                <c:pt idx="5">
                  <c:v>11</c:v>
                </c:pt>
                <c:pt idx="6">
                  <c:v>48</c:v>
                </c:pt>
                <c:pt idx="7">
                  <c:v>56</c:v>
                </c:pt>
                <c:pt idx="8">
                  <c:v>20</c:v>
                </c:pt>
              </c:numCache>
            </c:numRef>
          </c:val>
        </c:ser>
        <c:ser>
          <c:idx val="2"/>
          <c:order val="1"/>
          <c:tx>
            <c:v>davon Wespen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Tabelle1!$A$3:$I$3</c:f>
              <c:numCache>
                <c:formatCode>General</c:formatCod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numCache>
            </c:numRef>
          </c:cat>
          <c:val>
            <c:numRef>
              <c:f>Tabelle1!$A$5:$I$5</c:f>
              <c:numCache>
                <c:formatCode>General</c:formatCode>
                <c:ptCount val="9"/>
                <c:pt idx="0">
                  <c:v>68</c:v>
                </c:pt>
                <c:pt idx="1">
                  <c:v>4</c:v>
                </c:pt>
                <c:pt idx="2">
                  <c:v>40</c:v>
                </c:pt>
                <c:pt idx="3">
                  <c:v>16</c:v>
                </c:pt>
                <c:pt idx="4">
                  <c:v>74</c:v>
                </c:pt>
                <c:pt idx="5">
                  <c:v>17</c:v>
                </c:pt>
                <c:pt idx="6">
                  <c:v>9</c:v>
                </c:pt>
                <c:pt idx="7">
                  <c:v>33</c:v>
                </c:pt>
                <c:pt idx="8">
                  <c:v>28</c:v>
                </c:pt>
              </c:numCache>
            </c:numRef>
          </c:val>
        </c:ser>
        <c:ser>
          <c:idx val="3"/>
          <c:order val="2"/>
          <c:tx>
            <c:v>davon Hummeln/Wildbienen</c:v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numRef>
              <c:f>Tabelle1!$A$3:$I$3</c:f>
              <c:numCache>
                <c:formatCode>General</c:formatCod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numCache>
            </c:numRef>
          </c:cat>
          <c:val>
            <c:numRef>
              <c:f>Tabelle1!$A$6:$I$6</c:f>
              <c:numCache>
                <c:formatCode>General</c:formatCode>
                <c:ptCount val="9"/>
                <c:pt idx="0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8</c:v>
                </c:pt>
                <c:pt idx="7">
                  <c:v>5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overlap val="100"/>
        <c:axId val="353957656"/>
        <c:axId val="353958440"/>
      </c:barChart>
      <c:barChart>
        <c:barDir val="col"/>
        <c:grouping val="clustered"/>
        <c:varyColors val="0"/>
        <c:ser>
          <c:idx val="0"/>
          <c:order val="3"/>
          <c:tx>
            <c:v>Befreiungen Hornissen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Tabelle1!$A$3:$I$3</c:f>
              <c:numCache>
                <c:formatCode>General</c:formatCod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numCache>
            </c:numRef>
          </c:cat>
          <c:val>
            <c:numRef>
              <c:f>Tabelle1!$A$7:$I$7</c:f>
              <c:numCache>
                <c:formatCode>General</c:formatCode>
                <c:ptCount val="9"/>
                <c:pt idx="0">
                  <c:v>19</c:v>
                </c:pt>
                <c:pt idx="1">
                  <c:v>1</c:v>
                </c:pt>
                <c:pt idx="2">
                  <c:v>2</c:v>
                </c:pt>
                <c:pt idx="3">
                  <c:v>10</c:v>
                </c:pt>
                <c:pt idx="4">
                  <c:v>5</c:v>
                </c:pt>
                <c:pt idx="5">
                  <c:v>5</c:v>
                </c:pt>
                <c:pt idx="6">
                  <c:v>18</c:v>
                </c:pt>
                <c:pt idx="7">
                  <c:v>39</c:v>
                </c:pt>
                <c:pt idx="8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4"/>
        <c:overlap val="-47"/>
        <c:axId val="353956872"/>
        <c:axId val="353958832"/>
      </c:barChart>
      <c:catAx>
        <c:axId val="35395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3958440"/>
        <c:crosses val="autoZero"/>
        <c:auto val="1"/>
        <c:lblAlgn val="ctr"/>
        <c:lblOffset val="100"/>
        <c:noMultiLvlLbl val="0"/>
      </c:catAx>
      <c:valAx>
        <c:axId val="35395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3957656"/>
        <c:crosses val="autoZero"/>
        <c:crossBetween val="between"/>
      </c:valAx>
      <c:valAx>
        <c:axId val="353958832"/>
        <c:scaling>
          <c:orientation val="minMax"/>
          <c:max val="12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3956872"/>
        <c:crosses val="max"/>
        <c:crossBetween val="between"/>
      </c:valAx>
      <c:catAx>
        <c:axId val="353956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539588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6363" cy="511729"/>
          </a:xfrm>
          <a:prstGeom prst="rect">
            <a:avLst/>
          </a:prstGeom>
        </p:spPr>
        <p:txBody>
          <a:bodyPr vert="horz" lIns="95226" tIns="47613" rIns="95226" bIns="4761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5" y="2"/>
            <a:ext cx="3076363" cy="511729"/>
          </a:xfrm>
          <a:prstGeom prst="rect">
            <a:avLst/>
          </a:prstGeom>
        </p:spPr>
        <p:txBody>
          <a:bodyPr vert="horz" lIns="95226" tIns="47613" rIns="95226" bIns="47613" rtlCol="0"/>
          <a:lstStyle>
            <a:lvl1pPr algn="r">
              <a:defRPr sz="1200"/>
            </a:lvl1pPr>
          </a:lstStyle>
          <a:p>
            <a:fld id="{4A390085-415E-4700-8C7D-3F3785CA8406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9721108"/>
            <a:ext cx="3076363" cy="511729"/>
          </a:xfrm>
          <a:prstGeom prst="rect">
            <a:avLst/>
          </a:prstGeom>
        </p:spPr>
        <p:txBody>
          <a:bodyPr vert="horz" lIns="95226" tIns="47613" rIns="95226" bIns="4761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5" y="9721108"/>
            <a:ext cx="3076363" cy="511729"/>
          </a:xfrm>
          <a:prstGeom prst="rect">
            <a:avLst/>
          </a:prstGeom>
        </p:spPr>
        <p:txBody>
          <a:bodyPr vert="horz" lIns="95226" tIns="47613" rIns="95226" bIns="47613" rtlCol="0" anchor="b"/>
          <a:lstStyle>
            <a:lvl1pPr algn="r">
              <a:defRPr sz="1200"/>
            </a:lvl1pPr>
          </a:lstStyle>
          <a:p>
            <a:fld id="{645FFEDC-5FD0-4E54-AAB1-3589A4657D4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503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363" cy="51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6" tIns="47613" rIns="95226" bIns="4761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 Unicode MS" pitchFamily="50" charset="-128"/>
              </a:defRPr>
            </a:lvl1pPr>
          </a:lstStyle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2"/>
            <a:ext cx="3076363" cy="51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6" tIns="47613" rIns="95226" bIns="4761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Unicode MS" pitchFamily="50" charset="-128"/>
              </a:defRPr>
            </a:lvl1pPr>
          </a:lstStyle>
          <a:p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4925" cy="3836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6" y="4861442"/>
            <a:ext cx="5206154" cy="460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6" tIns="47613" rIns="95226" bIns="476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2884"/>
            <a:ext cx="3076363" cy="51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6" tIns="47613" rIns="95226" bIns="476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 Unicode MS" pitchFamily="50" charset="-128"/>
              </a:defRPr>
            </a:lvl1pPr>
          </a:lstStyle>
          <a:p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4"/>
            <a:ext cx="3076363" cy="51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6" tIns="47613" rIns="95226" bIns="4761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Unicode MS" pitchFamily="50" charset="-128"/>
              </a:defRPr>
            </a:lvl1pPr>
          </a:lstStyle>
          <a:p>
            <a:fld id="{E3B6C265-DF31-4D40-81CE-6108CC5B74C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1913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6C265-DF31-4D40-81CE-6108CC5B74C8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5919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6C265-DF31-4D40-81CE-6108CC5B74C8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70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47C2D894-AA8E-4F03-9C4F-45D2B1A441D1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A9BB0374-23F5-47F5-AEC4-7454CEAE2409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D54A8966-7C5A-47E2-AD8F-C89599576F5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F16B6A75-B031-4EBA-8A54-7F0ED5CF8D4F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7E7D737E-71E2-4D25-9F17-73C231BE6C72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2EB836BC-4369-46E9-BCA7-8BBB3F7A6A6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C2E7BEBB-8F95-42FD-94C7-37C80B366A5D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7B16BD1C-8B9B-49DE-8537-9CAB07558161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A6CCDDA9-F924-4CD7-A733-C4F1705757E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9058841A-6539-498D-A932-F3D6E0C9BBB4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Seite </a:t>
            </a:r>
            <a:fld id="{41DC9D4E-9D7C-491C-AEBB-681CD8060528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47700" y="6424613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rgbClr val="00368C"/>
                </a:solidFill>
              </a:defRPr>
            </a:lvl1pPr>
          </a:lstStyle>
          <a:p>
            <a:fld id="{F9455848-696A-4AEE-8906-37DB064ED3C0}" type="datetime1">
              <a:rPr lang="de-DE"/>
              <a:pPr/>
              <a:t>09.12.2019</a:t>
            </a:fld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07288" y="6429375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10218C"/>
                </a:solidFill>
              </a:defRPr>
            </a:lvl1pPr>
          </a:lstStyle>
          <a:p>
            <a:r>
              <a:rPr lang="de-DE"/>
              <a:t>Seite </a:t>
            </a:r>
            <a:fld id="{DA71E575-9E89-4E30-909C-2B763CF67E99}" type="slidenum">
              <a:rPr lang="de-DE"/>
              <a:pPr/>
              <a:t>‹Nr.›</a:t>
            </a:fld>
            <a:endParaRPr lang="de-DE"/>
          </a:p>
        </p:txBody>
      </p:sp>
      <p:pic>
        <p:nvPicPr>
          <p:cNvPr id="1032" name="Picture 8" descr="O:\Logo\rbk_logo.t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43288" y="6324600"/>
            <a:ext cx="2257425" cy="3111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821D-6F18-4E9E-B51F-2588005B353B}" type="datetimeFigureOut">
              <a:rPr lang="de-DE" smtClean="0"/>
              <a:pPr/>
              <a:t>09.12.2019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89565-AE75-4B16-8AEB-0FCA6578137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467544" y="181348"/>
            <a:ext cx="8215370" cy="2428892"/>
          </a:xfrm>
        </p:spPr>
        <p:txBody>
          <a:bodyPr/>
          <a:lstStyle/>
          <a:p>
            <a:r>
              <a:rPr lang="de-DE" sz="4000" b="1" dirty="0" smtClean="0"/>
              <a:t>Sachstand Wespen und Hornissen</a:t>
            </a:r>
            <a:br>
              <a:rPr lang="de-DE" sz="4000" b="1" dirty="0" smtClean="0"/>
            </a:br>
            <a:r>
              <a:rPr lang="de-DE" sz="4000" b="1" dirty="0" smtClean="0"/>
              <a:t>Beratung und Genehmigungen </a:t>
            </a:r>
            <a:endParaRPr lang="de-DE" sz="4000" b="1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755576" y="4000504"/>
            <a:ext cx="7416824" cy="1638296"/>
          </a:xfrm>
        </p:spPr>
        <p:txBody>
          <a:bodyPr/>
          <a:lstStyle/>
          <a:p>
            <a:endParaRPr lang="de-DE" sz="2800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C2E7BEBB-8F95-42FD-94C7-37C80B366A5D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1143000"/>
          </a:xfrm>
        </p:spPr>
        <p:txBody>
          <a:bodyPr/>
          <a:lstStyle/>
          <a:p>
            <a:r>
              <a:rPr lang="de-DE" sz="4000" dirty="0" smtClean="0"/>
              <a:t>Gesetzlicher Schutz 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1481" y="1375610"/>
            <a:ext cx="8932519" cy="5472608"/>
          </a:xfrm>
        </p:spPr>
        <p:txBody>
          <a:bodyPr/>
          <a:lstStyle/>
          <a:p>
            <a:r>
              <a:rPr lang="de-DE" sz="2800" dirty="0"/>
              <a:t>„Besonders geschützt“ nach BArtSchV </a:t>
            </a:r>
            <a:r>
              <a:rPr lang="de-DE" sz="2800" dirty="0" smtClean="0"/>
              <a:t>sind bei den Hautflüglern </a:t>
            </a:r>
            <a:endParaRPr lang="de-DE" sz="2800" dirty="0"/>
          </a:p>
          <a:p>
            <a:r>
              <a:rPr lang="de-DE" sz="2800" dirty="0" smtClean="0"/>
              <a:t>Hornissen, Kreiselwespen, Hummeln, Wildbienen, Waldameisen</a:t>
            </a:r>
          </a:p>
          <a:p>
            <a:r>
              <a:rPr lang="de-DE" sz="2800" dirty="0" smtClean="0"/>
              <a:t>BNatSchG: Verbot von Verletzung/Tötung, Verbot Zerstörung der besetzten Nester</a:t>
            </a:r>
          </a:p>
          <a:p>
            <a:r>
              <a:rPr lang="de-DE" sz="2800" dirty="0" smtClean="0"/>
              <a:t>Konflikt: Schutz Hautflügler und Mensch</a:t>
            </a:r>
          </a:p>
          <a:p>
            <a:r>
              <a:rPr lang="de-DE" sz="2800" dirty="0"/>
              <a:t>Ausnahme durch behördliche </a:t>
            </a:r>
            <a:r>
              <a:rPr lang="de-DE" sz="2800" dirty="0" smtClean="0"/>
              <a:t>Befreiung durch Untere Naturschutzbehörde</a:t>
            </a:r>
          </a:p>
          <a:p>
            <a:pPr marL="0" indent="0">
              <a:buNone/>
            </a:pPr>
            <a:endParaRPr lang="de-DE" sz="2800" dirty="0" smtClean="0"/>
          </a:p>
          <a:p>
            <a:endParaRPr lang="de-DE" sz="2800" dirty="0" smtClean="0"/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-259483"/>
            <a:ext cx="7772400" cy="1143000"/>
          </a:xfrm>
        </p:spPr>
        <p:txBody>
          <a:bodyPr/>
          <a:lstStyle/>
          <a:p>
            <a:r>
              <a:rPr lang="de-DE" sz="4000" dirty="0" smtClean="0"/>
              <a:t>Beratungsprojekt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131840" y="620688"/>
            <a:ext cx="5472608" cy="4824536"/>
          </a:xfrm>
        </p:spPr>
        <p:txBody>
          <a:bodyPr/>
          <a:lstStyle/>
          <a:p>
            <a:r>
              <a:rPr lang="de-DE" sz="2800" dirty="0" smtClean="0"/>
              <a:t>Vor etwa 25 Jahren ins Leben gerufen</a:t>
            </a:r>
          </a:p>
          <a:p>
            <a:r>
              <a:rPr lang="de-DE" sz="2800" dirty="0" smtClean="0"/>
              <a:t>Netz von ehrenamtlichen Helfern, derzeit 11</a:t>
            </a:r>
          </a:p>
          <a:p>
            <a:r>
              <a:rPr lang="de-DE" sz="2800" dirty="0" smtClean="0"/>
              <a:t>Schwerpunkt Hornissen/andere Wespen</a:t>
            </a:r>
          </a:p>
          <a:p>
            <a:r>
              <a:rPr lang="de-DE" sz="2800" b="1" dirty="0" smtClean="0"/>
              <a:t>Aufklärung / Beratung </a:t>
            </a:r>
            <a:r>
              <a:rPr lang="de-DE" sz="2800" dirty="0" smtClean="0"/>
              <a:t>am Telefon und vor Ort</a:t>
            </a:r>
          </a:p>
          <a:p>
            <a:r>
              <a:rPr lang="de-DE" sz="2800" dirty="0" smtClean="0"/>
              <a:t>Gefahrenabschätzung (Allergiker, Standort Nest)</a:t>
            </a:r>
          </a:p>
          <a:p>
            <a:r>
              <a:rPr lang="de-DE" sz="2800" dirty="0" smtClean="0"/>
              <a:t>Schutzvorrichtungen</a:t>
            </a:r>
          </a:p>
          <a:p>
            <a:r>
              <a:rPr lang="de-DE" sz="2800" dirty="0" smtClean="0"/>
              <a:t>Umsiedlung wenn möglich</a:t>
            </a: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3</a:t>
            </a:fld>
            <a:endParaRPr lang="de-DE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/>
          </p:nvPr>
        </p:nvGraphicFramePr>
        <p:xfrm>
          <a:off x="-5509120" y="260648"/>
          <a:ext cx="8496944" cy="6004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4" name="Acrobat Document" r:id="rId3" imgW="8020016" imgH="5667355" progId="AcroExch.Document.2015">
                  <p:embed/>
                </p:oleObj>
              </mc:Choice>
              <mc:Fallback>
                <p:oleObj name="Acrobat Document" r:id="rId3" imgW="8020016" imgH="566735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5509120" y="260648"/>
                        <a:ext cx="8496944" cy="60043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376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/>
          <p:nvPr/>
        </p:nvPicPr>
        <p:blipFill>
          <a:blip r:embed="rId2"/>
          <a:stretch>
            <a:fillRect/>
          </a:stretch>
        </p:blipFill>
        <p:spPr>
          <a:xfrm rot="-5399998">
            <a:off x="1556507" y="638097"/>
            <a:ext cx="3654250" cy="344384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2483493"/>
            <a:ext cx="2674190" cy="200564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36" y="4310101"/>
            <a:ext cx="2639143" cy="197935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44518" y="-444561"/>
            <a:ext cx="7772400" cy="1470025"/>
          </a:xfrm>
        </p:spPr>
        <p:txBody>
          <a:bodyPr/>
          <a:lstStyle/>
          <a:p>
            <a:r>
              <a:rPr lang="de-DE" sz="4000" dirty="0" smtClean="0"/>
              <a:t>Unterscheidung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47C2D894-AA8E-4F03-9C4F-45D2B1A441D1}" type="slidenum">
              <a:rPr lang="de-DE" smtClean="0"/>
              <a:pPr/>
              <a:t>4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2" y="614692"/>
            <a:ext cx="2674907" cy="200618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4287978"/>
            <a:ext cx="2674190" cy="200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2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0"/>
            <a:ext cx="7772400" cy="1143000"/>
          </a:xfrm>
        </p:spPr>
        <p:txBody>
          <a:bodyPr/>
          <a:lstStyle/>
          <a:p>
            <a:r>
              <a:rPr lang="de-DE" sz="4000" dirty="0" smtClean="0"/>
              <a:t>Schutzvorrichtungen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1026" name="Picture 2" descr="X:\Wildenhues\Hornissen\P10105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0006" y="1628800"/>
            <a:ext cx="3456384" cy="2592288"/>
          </a:xfrm>
          <a:prstGeom prst="rect">
            <a:avLst/>
          </a:prstGeom>
          <a:noFill/>
        </p:spPr>
      </p:pic>
      <p:pic>
        <p:nvPicPr>
          <p:cNvPr id="1027" name="Picture 3" descr="X:\Wildenhues\Hornissen\P10105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3" y="1628800"/>
            <a:ext cx="3456385" cy="2592288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1979712" y="4509120"/>
            <a:ext cx="4818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Blitzschutzhütte auf Golfplatz</a:t>
            </a:r>
            <a:endParaRPr lang="de-DE" sz="2800" dirty="0"/>
          </a:p>
        </p:txBody>
      </p:sp>
      <p:sp>
        <p:nvSpPr>
          <p:cNvPr id="8" name="Textfeld 7"/>
          <p:cNvSpPr txBox="1"/>
          <p:nvPr/>
        </p:nvSpPr>
        <p:spPr>
          <a:xfrm>
            <a:off x="827584" y="4005064"/>
            <a:ext cx="13484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Fotos: Angelika Leistikow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143000"/>
          </a:xfrm>
        </p:spPr>
        <p:txBody>
          <a:bodyPr/>
          <a:lstStyle/>
          <a:p>
            <a:r>
              <a:rPr lang="de-DE" dirty="0" smtClean="0"/>
              <a:t>Befreiung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6036" y="1321349"/>
            <a:ext cx="7772400" cy="4114800"/>
          </a:xfrm>
        </p:spPr>
        <p:txBody>
          <a:bodyPr/>
          <a:lstStyle/>
          <a:p>
            <a:r>
              <a:rPr lang="de-DE" sz="2800" dirty="0" smtClean="0"/>
              <a:t>Ortstermin durch Berater, Hr. Knickmeier oder Fr. Wildenhues vorausgesetzt, unzumutbare Belastung liegt vor, lokaler Bestand der Hornissen nicht populationsrelevant beeinträchtigt</a:t>
            </a:r>
          </a:p>
          <a:p>
            <a:r>
              <a:rPr lang="de-DE" sz="2800" dirty="0" smtClean="0"/>
              <a:t>Unterscheidung:</a:t>
            </a:r>
          </a:p>
          <a:p>
            <a:pPr marL="0" indent="0">
              <a:buNone/>
            </a:pPr>
            <a:r>
              <a:rPr lang="de-DE" sz="2800" dirty="0"/>
              <a:t>	</a:t>
            </a:r>
            <a:r>
              <a:rPr lang="de-DE" sz="2800" dirty="0" smtClean="0"/>
              <a:t>Umsiedlung</a:t>
            </a:r>
          </a:p>
          <a:p>
            <a:pPr marL="0" indent="0">
              <a:buNone/>
            </a:pPr>
            <a:r>
              <a:rPr lang="de-DE" sz="2800" dirty="0"/>
              <a:t>	</a:t>
            </a:r>
            <a:r>
              <a:rPr lang="de-DE" sz="2800" dirty="0" smtClean="0"/>
              <a:t>Vernichtung</a:t>
            </a:r>
          </a:p>
          <a:p>
            <a:pPr marL="0" indent="0">
              <a:buNone/>
            </a:pPr>
            <a:r>
              <a:rPr lang="de-DE" sz="2800" dirty="0"/>
              <a:t>	</a:t>
            </a:r>
            <a:r>
              <a:rPr lang="de-DE" sz="2800" dirty="0" smtClean="0"/>
              <a:t>Geschlechtstiere bereits ausgeflogen </a:t>
            </a:r>
          </a:p>
          <a:p>
            <a:pPr marL="0" indent="0">
              <a:buNone/>
            </a:pPr>
            <a:endParaRPr lang="de-DE" sz="2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905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25591" y="332656"/>
            <a:ext cx="7772400" cy="1143000"/>
          </a:xfrm>
        </p:spPr>
        <p:txBody>
          <a:bodyPr/>
          <a:lstStyle/>
          <a:p>
            <a:r>
              <a:rPr lang="de-DE" dirty="0" smtClean="0"/>
              <a:t>Befreiung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43" y="1474229"/>
            <a:ext cx="3366020" cy="4488027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647700" y="4101932"/>
            <a:ext cx="42290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nachweislich Allergiker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</a:t>
            </a:r>
            <a:r>
              <a:rPr lang="de-DE" dirty="0" smtClean="0"/>
              <a:t>tarke Geruchsbelästigung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Räume können nicht mehr </a:t>
            </a:r>
          </a:p>
          <a:p>
            <a:r>
              <a:rPr lang="de-DE" dirty="0" smtClean="0"/>
              <a:t>    genutzt werden</a:t>
            </a:r>
          </a:p>
          <a:p>
            <a:r>
              <a:rPr lang="de-DE" dirty="0" smtClean="0"/>
              <a:t>=  Unzumutbare Belastung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3585" y="718964"/>
            <a:ext cx="3835324" cy="28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6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1143000"/>
          </a:xfrm>
        </p:spPr>
        <p:txBody>
          <a:bodyPr/>
          <a:lstStyle/>
          <a:p>
            <a:r>
              <a:rPr lang="de-DE" sz="4000" dirty="0" smtClean="0"/>
              <a:t>Hornissenumsiedlung </a:t>
            </a:r>
            <a:r>
              <a:rPr lang="de-DE" sz="4000" smtClean="0"/>
              <a:t>aus Rollladenkasten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8193" name="Picture 1" descr="X:\Wildenhues\Hornissen\P10009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023828" y="2312876"/>
            <a:ext cx="3744416" cy="2808312"/>
          </a:xfrm>
          <a:prstGeom prst="rect">
            <a:avLst/>
          </a:prstGeom>
          <a:noFill/>
        </p:spPr>
      </p:pic>
      <p:pic>
        <p:nvPicPr>
          <p:cNvPr id="8195" name="Picture 3" descr="X:\Wildenhues\Hornissen\P10009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71500" y="2312876"/>
            <a:ext cx="3744416" cy="2808312"/>
          </a:xfrm>
          <a:prstGeom prst="rect">
            <a:avLst/>
          </a:prstGeom>
          <a:noFill/>
        </p:spPr>
      </p:pic>
      <p:pic>
        <p:nvPicPr>
          <p:cNvPr id="6146" name="Picture 2" descr="http://www.nabuwillich.homepage.t-online.de/HPBilder/Hornissenumsiedlung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3212976"/>
            <a:ext cx="2182511" cy="3159754"/>
          </a:xfrm>
          <a:prstGeom prst="rect">
            <a:avLst/>
          </a:prstGeom>
          <a:noFill/>
        </p:spPr>
      </p:pic>
      <p:pic>
        <p:nvPicPr>
          <p:cNvPr id="3074" name="Picture 2" descr="X:\Wildenhues\Hornissen\P10105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6333196" y="1019732"/>
            <a:ext cx="2616290" cy="1962218"/>
          </a:xfrm>
          <a:prstGeom prst="rect">
            <a:avLst/>
          </a:prstGeom>
          <a:noFill/>
        </p:spPr>
      </p:pic>
      <p:sp>
        <p:nvSpPr>
          <p:cNvPr id="10" name="Textfeld 9"/>
          <p:cNvSpPr txBox="1"/>
          <p:nvPr/>
        </p:nvSpPr>
        <p:spPr>
          <a:xfrm>
            <a:off x="6588224" y="5877272"/>
            <a:ext cx="2111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http://www.nabuwillich.homepage.t-online.</a:t>
            </a:r>
          </a:p>
          <a:p>
            <a:r>
              <a:rPr lang="de-DE" sz="800" dirty="0" smtClean="0"/>
              <a:t>de/</a:t>
            </a:r>
            <a:r>
              <a:rPr lang="de-DE" sz="800" dirty="0" err="1" smtClean="0"/>
              <a:t>HPBilder</a:t>
            </a:r>
            <a:r>
              <a:rPr lang="de-DE" sz="800" dirty="0" smtClean="0"/>
              <a:t>/Hornissenumsiedlung2.jpg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44624"/>
            <a:ext cx="7772400" cy="1143000"/>
          </a:xfrm>
        </p:spPr>
        <p:txBody>
          <a:bodyPr/>
          <a:lstStyle/>
          <a:p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9</a:t>
            </a:fld>
            <a:endParaRPr lang="de-DE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211290"/>
              </p:ext>
            </p:extLst>
          </p:nvPr>
        </p:nvGraphicFramePr>
        <p:xfrm>
          <a:off x="533434" y="404663"/>
          <a:ext cx="8136904" cy="5472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691"/>
                <a:gridCol w="693637"/>
                <a:gridCol w="648072"/>
                <a:gridCol w="648072"/>
                <a:gridCol w="648072"/>
                <a:gridCol w="648072"/>
                <a:gridCol w="648072"/>
                <a:gridCol w="648072"/>
                <a:gridCol w="648072"/>
                <a:gridCol w="648072"/>
              </a:tblGrid>
              <a:tr h="706007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Jahr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2011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2012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2013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2014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2015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2016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2019</a:t>
                      </a:r>
                    </a:p>
                  </a:txBody>
                  <a:tcPr/>
                </a:tc>
              </a:tr>
              <a:tr h="291758">
                <a:tc>
                  <a:txBody>
                    <a:bodyPr/>
                    <a:lstStyle/>
                    <a:p>
                      <a:r>
                        <a:rPr lang="de-DE" sz="1600" baseline="0" dirty="0" smtClean="0"/>
                        <a:t>Anrufe im Veterinäramt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~85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~300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~100</a:t>
                      </a:r>
                    </a:p>
                  </a:txBody>
                  <a:tcPr/>
                </a:tc>
              </a:tr>
              <a:tr h="2917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Einsätze der Berater vor</a:t>
                      </a:r>
                      <a:r>
                        <a:rPr lang="de-DE" sz="1600" baseline="0" dirty="0" smtClean="0"/>
                        <a:t> 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98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14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54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44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101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30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51</a:t>
                      </a:r>
                    </a:p>
                  </a:txBody>
                  <a:tcPr/>
                </a:tc>
              </a:tr>
              <a:tr h="583515">
                <a:tc>
                  <a:txBody>
                    <a:bodyPr/>
                    <a:lstStyle/>
                    <a:p>
                      <a:r>
                        <a:rPr lang="de-DE" sz="1600" baseline="0" dirty="0" smtClean="0"/>
                        <a:t>davon Hornissen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28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13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26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25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11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20</a:t>
                      </a:r>
                    </a:p>
                  </a:txBody>
                  <a:tcPr/>
                </a:tc>
              </a:tr>
              <a:tr h="583515">
                <a:tc>
                  <a:txBody>
                    <a:bodyPr/>
                    <a:lstStyle/>
                    <a:p>
                      <a:r>
                        <a:rPr lang="de-DE" sz="1600" baseline="0" dirty="0" smtClean="0"/>
                        <a:t>davon Wespen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68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4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40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16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74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17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28</a:t>
                      </a:r>
                    </a:p>
                  </a:txBody>
                  <a:tcPr/>
                </a:tc>
              </a:tr>
              <a:tr h="641132">
                <a:tc>
                  <a:txBody>
                    <a:bodyPr/>
                    <a:lstStyle/>
                    <a:p>
                      <a:r>
                        <a:rPr lang="de-DE" sz="1600" baseline="0" dirty="0" smtClean="0"/>
                        <a:t>davon Hummeln/Wildbienen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</a:t>
                      </a:r>
                    </a:p>
                  </a:txBody>
                  <a:tcPr/>
                </a:tc>
              </a:tr>
              <a:tr h="583515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Befreiungen Hornissen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19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5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5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18</a:t>
                      </a:r>
                    </a:p>
                    <a:p>
                      <a:endParaRPr lang="de-DE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3</a:t>
                      </a:r>
                    </a:p>
                  </a:txBody>
                  <a:tcPr/>
                </a:tc>
              </a:tr>
              <a:tr h="599107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davon Umsiedlung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3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8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</a:tr>
              <a:tr h="617578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nach Ausflug</a:t>
                      </a:r>
                      <a:r>
                        <a:rPr lang="de-DE" sz="1600" baseline="0" dirty="0" smtClean="0"/>
                        <a:t> Geschlechtstiere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5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10</a:t>
            </a:fld>
            <a:endParaRPr lang="de-DE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4146723"/>
              </p:ext>
            </p:extLst>
          </p:nvPr>
        </p:nvGraphicFramePr>
        <p:xfrm>
          <a:off x="539552" y="476672"/>
          <a:ext cx="8208912" cy="540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824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33997"/>
            <a:ext cx="7772400" cy="1143000"/>
          </a:xfrm>
        </p:spPr>
        <p:txBody>
          <a:bodyPr/>
          <a:lstStyle/>
          <a:p>
            <a:r>
              <a:rPr lang="de-DE" sz="4000" dirty="0" smtClean="0"/>
              <a:t>Asiatische Hornisse</a:t>
            </a:r>
            <a:br>
              <a:rPr lang="de-DE" sz="4000" dirty="0" smtClean="0"/>
            </a:br>
            <a:r>
              <a:rPr lang="de-DE" sz="3200" i="1" dirty="0" err="1" smtClean="0"/>
              <a:t>Vespa</a:t>
            </a:r>
            <a:r>
              <a:rPr lang="de-DE" sz="3200" i="1" dirty="0" smtClean="0"/>
              <a:t> </a:t>
            </a:r>
            <a:r>
              <a:rPr lang="de-DE" sz="3200" i="1" dirty="0" err="1" smtClean="0"/>
              <a:t>veluntina</a:t>
            </a:r>
            <a:r>
              <a:rPr lang="de-DE" sz="3200" i="1" dirty="0" smtClean="0"/>
              <a:t> </a:t>
            </a:r>
            <a:r>
              <a:rPr lang="de-DE" sz="3200" i="1" dirty="0" err="1" smtClean="0"/>
              <a:t>nigrithorax</a:t>
            </a:r>
            <a:endParaRPr lang="de-DE" sz="3200" i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8449" y="939706"/>
            <a:ext cx="7772400" cy="4114800"/>
          </a:xfrm>
        </p:spPr>
        <p:txBody>
          <a:bodyPr/>
          <a:lstStyle/>
          <a:p>
            <a:endParaRPr lang="de-DE" sz="2400" dirty="0" smtClean="0"/>
          </a:p>
          <a:p>
            <a:r>
              <a:rPr lang="de-DE" sz="2400" dirty="0" smtClean="0"/>
              <a:t>Etwas kleiner und dunkler als heimische Hornisse, sehr ähnlicher Lebenszyklus, Nest freihängend</a:t>
            </a:r>
          </a:p>
          <a:p>
            <a:r>
              <a:rPr lang="de-DE" sz="2400" dirty="0" smtClean="0"/>
              <a:t>Bei </a:t>
            </a:r>
            <a:r>
              <a:rPr lang="de-DE" sz="2400" dirty="0"/>
              <a:t>Imkern kontrovers </a:t>
            </a:r>
            <a:r>
              <a:rPr lang="de-DE" sz="2400" dirty="0" smtClean="0"/>
              <a:t>diskutiert</a:t>
            </a:r>
            <a:endParaRPr lang="de-DE" dirty="0" smtClean="0"/>
          </a:p>
        </p:txBody>
      </p:sp>
      <p:sp>
        <p:nvSpPr>
          <p:cNvPr id="11" name="Untertitel 2"/>
          <p:cNvSpPr txBox="1">
            <a:spLocks/>
          </p:cNvSpPr>
          <p:nvPr/>
        </p:nvSpPr>
        <p:spPr bwMode="auto">
          <a:xfrm>
            <a:off x="229991" y="2757288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sz="2400" kern="0" dirty="0" smtClean="0"/>
              <a:t>2004 erstmals Frankreich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400" kern="0" dirty="0" smtClean="0"/>
              <a:t>2014 erstmals in Süddeutschland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400" kern="0" dirty="0" smtClean="0"/>
              <a:t>2019 erstmals in Hessen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400" kern="0" dirty="0" smtClean="0"/>
              <a:t>In den nächsten Jahren auch bei uns zu erwarten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29991" y="4869467"/>
            <a:ext cx="76965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Invasive Art der </a:t>
            </a:r>
            <a:r>
              <a:rPr lang="de-DE" dirty="0" smtClean="0"/>
              <a:t>2</a:t>
            </a:r>
            <a:r>
              <a:rPr lang="de-DE" dirty="0"/>
              <a:t>. Unionsliste der </a:t>
            </a:r>
            <a:r>
              <a:rPr lang="de-DE" dirty="0" smtClean="0"/>
              <a:t>EU-VO 1143/2014</a:t>
            </a:r>
          </a:p>
          <a:p>
            <a:r>
              <a:rPr lang="de-DE" dirty="0"/>
              <a:t>	</a:t>
            </a:r>
            <a:r>
              <a:rPr lang="de-DE" dirty="0" smtClean="0"/>
              <a:t>Also </a:t>
            </a:r>
            <a:r>
              <a:rPr lang="de-DE" dirty="0"/>
              <a:t>Bekämpfen </a:t>
            </a:r>
            <a:r>
              <a:rPr lang="de-DE" dirty="0" smtClean="0"/>
              <a:t>angezeigt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29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X:\Wildenhues\Hornissen\P10009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171"/>
            <a:ext cx="9156228" cy="6867171"/>
          </a:xfrm>
          <a:prstGeom prst="rect">
            <a:avLst/>
          </a:prstGeom>
          <a:noFill/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9686" y="-675456"/>
            <a:ext cx="7564722" cy="3312368"/>
          </a:xfrm>
        </p:spPr>
        <p:txBody>
          <a:bodyPr/>
          <a:lstStyle/>
          <a:p>
            <a:pPr algn="ctr">
              <a:buNone/>
            </a:pPr>
            <a:endParaRPr lang="de-DE" dirty="0" smtClean="0"/>
          </a:p>
          <a:p>
            <a:pPr algn="ctr">
              <a:buNone/>
            </a:pPr>
            <a:endParaRPr lang="de-DE" dirty="0" smtClean="0"/>
          </a:p>
          <a:p>
            <a:pPr algn="ctr">
              <a:buNone/>
            </a:pPr>
            <a:r>
              <a:rPr lang="de-DE" sz="4800" dirty="0" smtClean="0">
                <a:solidFill>
                  <a:srgbClr val="FFC000"/>
                </a:solidFill>
              </a:rPr>
              <a:t>Vielen Dank für Ihre Aufmerksamkeit</a:t>
            </a:r>
            <a:r>
              <a:rPr lang="de-DE" sz="4400" dirty="0" smtClean="0">
                <a:solidFill>
                  <a:srgbClr val="FFC000"/>
                </a:solidFill>
              </a:rPr>
              <a:t>!</a:t>
            </a:r>
            <a:endParaRPr lang="de-DE" sz="4400" dirty="0">
              <a:solidFill>
                <a:srgbClr val="FFC00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04.12.2019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9BB0374-23F5-47F5-AEC4-7454CEAE2409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_quer">
  <a:themeElements>
    <a:clrScheme name="Standarddesign 1">
      <a:dk1>
        <a:srgbClr val="003F61"/>
      </a:dk1>
      <a:lt1>
        <a:srgbClr val="FFFFFF"/>
      </a:lt1>
      <a:dk2>
        <a:srgbClr val="003F61"/>
      </a:dk2>
      <a:lt2>
        <a:srgbClr val="000000"/>
      </a:lt2>
      <a:accent1>
        <a:srgbClr val="7FB523"/>
      </a:accent1>
      <a:accent2>
        <a:srgbClr val="003F61"/>
      </a:accent2>
      <a:accent3>
        <a:srgbClr val="FFFFFF"/>
      </a:accent3>
      <a:accent4>
        <a:srgbClr val="003452"/>
      </a:accent4>
      <a:accent5>
        <a:srgbClr val="C0D7AC"/>
      </a:accent5>
      <a:accent6>
        <a:srgbClr val="003857"/>
      </a:accent6>
      <a:hlink>
        <a:srgbClr val="00875C"/>
      </a:hlink>
      <a:folHlink>
        <a:srgbClr val="9696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3F61"/>
        </a:dk1>
        <a:lt1>
          <a:srgbClr val="FFFFFF"/>
        </a:lt1>
        <a:dk2>
          <a:srgbClr val="003F61"/>
        </a:dk2>
        <a:lt2>
          <a:srgbClr val="000000"/>
        </a:lt2>
        <a:accent1>
          <a:srgbClr val="7FB523"/>
        </a:accent1>
        <a:accent2>
          <a:srgbClr val="003F61"/>
        </a:accent2>
        <a:accent3>
          <a:srgbClr val="FFFFFF"/>
        </a:accent3>
        <a:accent4>
          <a:srgbClr val="003452"/>
        </a:accent4>
        <a:accent5>
          <a:srgbClr val="C0D7AC"/>
        </a:accent5>
        <a:accent6>
          <a:srgbClr val="003857"/>
        </a:accent6>
        <a:hlink>
          <a:srgbClr val="00875C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vorlage_quer</Template>
  <TotalTime>0</TotalTime>
  <Words>326</Words>
  <Application>Microsoft Office PowerPoint</Application>
  <PresentationFormat>Bildschirmpräsentation (4:3)</PresentationFormat>
  <Paragraphs>144</Paragraphs>
  <Slides>12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Arial Unicode MS</vt:lpstr>
      <vt:lpstr>Arial</vt:lpstr>
      <vt:lpstr>Calibri</vt:lpstr>
      <vt:lpstr>Times New Roman</vt:lpstr>
      <vt:lpstr>vorlage_quer</vt:lpstr>
      <vt:lpstr>Benutzerdefiniertes Design</vt:lpstr>
      <vt:lpstr>Acrobat Document</vt:lpstr>
      <vt:lpstr>Sachstand Wespen und Hornissen Beratung und Genehmigungen </vt:lpstr>
      <vt:lpstr>Gesetzlicher Schutz </vt:lpstr>
      <vt:lpstr>Beratungsprojekt</vt:lpstr>
      <vt:lpstr>Unterscheidung</vt:lpstr>
      <vt:lpstr>Schutzvorrichtungen</vt:lpstr>
      <vt:lpstr>Befreiung</vt:lpstr>
      <vt:lpstr>Befreiung</vt:lpstr>
      <vt:lpstr>Hornissenumsiedlung aus Rollladenkasten</vt:lpstr>
      <vt:lpstr>PowerPoint-Präsentation</vt:lpstr>
      <vt:lpstr>PowerPoint-Präsentation</vt:lpstr>
      <vt:lpstr>Asiatische Hornisse Vespa veluntina nigrithorax</vt:lpstr>
      <vt:lpstr>PowerPoint-Präsentation</vt:lpstr>
    </vt:vector>
  </TitlesOfParts>
  <Company>Kreisverwaltung RBK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39KnickmWi1</dc:creator>
  <cp:lastModifiedBy>Selzer, Marion</cp:lastModifiedBy>
  <cp:revision>307</cp:revision>
  <cp:lastPrinted>2019-12-03T17:05:09Z</cp:lastPrinted>
  <dcterms:created xsi:type="dcterms:W3CDTF">2012-09-03T07:09:19Z</dcterms:created>
  <dcterms:modified xsi:type="dcterms:W3CDTF">2019-12-09T07:46:32Z</dcterms:modified>
</cp:coreProperties>
</file>