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3" r:id="rId1"/>
  </p:sldMasterIdLst>
  <p:notesMasterIdLst>
    <p:notesMasterId r:id="rId18"/>
  </p:notesMasterIdLst>
  <p:sldIdLst>
    <p:sldId id="349" r:id="rId2"/>
    <p:sldId id="256" r:id="rId3"/>
    <p:sldId id="275" r:id="rId4"/>
    <p:sldId id="347" r:id="rId5"/>
    <p:sldId id="348" r:id="rId6"/>
    <p:sldId id="335" r:id="rId7"/>
    <p:sldId id="330" r:id="rId8"/>
    <p:sldId id="331" r:id="rId9"/>
    <p:sldId id="299" r:id="rId10"/>
    <p:sldId id="332" r:id="rId11"/>
    <p:sldId id="344" r:id="rId12"/>
    <p:sldId id="345" r:id="rId13"/>
    <p:sldId id="346" r:id="rId14"/>
    <p:sldId id="304" r:id="rId15"/>
    <p:sldId id="319" r:id="rId16"/>
    <p:sldId id="322" r:id="rId17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996633"/>
    <a:srgbClr val="FF33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1" d="100"/>
          <a:sy n="91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Kormoranabschüsse und Brutbestand im</a:t>
            </a:r>
            <a:r>
              <a:rPr lang="de-DE" baseline="0" dirty="0" smtClean="0"/>
              <a:t> RBK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0.10402756214781872"/>
          <c:y val="0.22339905367566223"/>
          <c:w val="0.87083496731015453"/>
          <c:h val="0.627690515092800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Anzahl Abschüsse RBK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Tabelle1!$A$2:$A$5</c:f>
              <c:strCache>
                <c:ptCount val="4"/>
                <c:pt idx="0">
                  <c:v>2006/07</c:v>
                </c:pt>
                <c:pt idx="1">
                  <c:v>2007/08</c:v>
                </c:pt>
                <c:pt idx="2">
                  <c:v>2008/09</c:v>
                </c:pt>
                <c:pt idx="3">
                  <c:v>2009/10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26</c:v>
                </c:pt>
                <c:pt idx="1">
                  <c:v>44</c:v>
                </c:pt>
                <c:pt idx="2">
                  <c:v>51</c:v>
                </c:pt>
                <c:pt idx="3">
                  <c:v>46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Brutbestand RBK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Tabelle1!$A$2:$A$5</c:f>
              <c:strCache>
                <c:ptCount val="4"/>
                <c:pt idx="0">
                  <c:v>2006/07</c:v>
                </c:pt>
                <c:pt idx="1">
                  <c:v>2007/08</c:v>
                </c:pt>
                <c:pt idx="2">
                  <c:v>2008/09</c:v>
                </c:pt>
                <c:pt idx="3">
                  <c:v>2009/10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224096"/>
        <c:axId val="308224488"/>
      </c:barChart>
      <c:catAx>
        <c:axId val="30822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8224488"/>
        <c:crosses val="autoZero"/>
        <c:auto val="1"/>
        <c:lblAlgn val="ctr"/>
        <c:lblOffset val="100"/>
        <c:noMultiLvlLbl val="0"/>
      </c:catAx>
      <c:valAx>
        <c:axId val="30822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822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Entwicklung des Brutbestands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Abschüsse RBK (nur Sülz)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2010/11</c:v>
                </c:pt>
                <c:pt idx="1">
                  <c:v>2011/12</c:v>
                </c:pt>
                <c:pt idx="2">
                  <c:v>2012/13</c:v>
                </c:pt>
                <c:pt idx="3">
                  <c:v>2013/14</c:v>
                </c:pt>
                <c:pt idx="4">
                  <c:v>2014/15</c:v>
                </c:pt>
                <c:pt idx="5">
                  <c:v>2015/16</c:v>
                </c:pt>
                <c:pt idx="6">
                  <c:v>2016/17</c:v>
                </c:pt>
                <c:pt idx="7">
                  <c:v>2017/18</c:v>
                </c:pt>
                <c:pt idx="8">
                  <c:v>2018/19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11</c:v>
                </c:pt>
                <c:pt idx="6">
                  <c:v>8</c:v>
                </c:pt>
                <c:pt idx="7">
                  <c:v>13</c:v>
                </c:pt>
                <c:pt idx="8">
                  <c:v>2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Brutpaare RBK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2010/11</c:v>
                </c:pt>
                <c:pt idx="1">
                  <c:v>2011/12</c:v>
                </c:pt>
                <c:pt idx="2">
                  <c:v>2012/13</c:v>
                </c:pt>
                <c:pt idx="3">
                  <c:v>2013/14</c:v>
                </c:pt>
                <c:pt idx="4">
                  <c:v>2014/15</c:v>
                </c:pt>
                <c:pt idx="5">
                  <c:v>2015/16</c:v>
                </c:pt>
                <c:pt idx="6">
                  <c:v>2016/17</c:v>
                </c:pt>
                <c:pt idx="7">
                  <c:v>2017/18</c:v>
                </c:pt>
                <c:pt idx="8">
                  <c:v>2018/19</c:v>
                </c:pt>
              </c:strCache>
            </c:strRef>
          </c:cat>
          <c:val>
            <c:numRef>
              <c:f>Tabelle1!$C$2:$C$10</c:f>
              <c:numCache>
                <c:formatCode>General</c:formatCode>
                <c:ptCount val="9"/>
                <c:pt idx="0">
                  <c:v>14</c:v>
                </c:pt>
                <c:pt idx="1">
                  <c:v>28</c:v>
                </c:pt>
                <c:pt idx="2">
                  <c:v>53</c:v>
                </c:pt>
                <c:pt idx="3">
                  <c:v>65</c:v>
                </c:pt>
                <c:pt idx="4">
                  <c:v>64</c:v>
                </c:pt>
                <c:pt idx="5">
                  <c:v>75</c:v>
                </c:pt>
                <c:pt idx="6">
                  <c:v>81</c:v>
                </c:pt>
                <c:pt idx="7">
                  <c:v>100</c:v>
                </c:pt>
                <c:pt idx="8">
                  <c:v>102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519352"/>
        <c:axId val="308519744"/>
      </c:barChart>
      <c:catAx>
        <c:axId val="30851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8519744"/>
        <c:crosses val="autoZero"/>
        <c:auto val="1"/>
        <c:lblAlgn val="ctr"/>
        <c:lblOffset val="100"/>
        <c:noMultiLvlLbl val="0"/>
      </c:catAx>
      <c:valAx>
        <c:axId val="30851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851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Entwicklung des Brutbestands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7.0087732089044424E-2"/>
          <c:y val="0.14898641460391962"/>
          <c:w val="0.91602337902206665"/>
          <c:h val="0.735040918363672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Brutpaare NRW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Tabelle1!$A$2:$A$9</c:f>
              <c:strCache>
                <c:ptCount val="8"/>
                <c:pt idx="0">
                  <c:v>2010/11</c:v>
                </c:pt>
                <c:pt idx="1">
                  <c:v>2011/12</c:v>
                </c:pt>
                <c:pt idx="2">
                  <c:v>2012/13</c:v>
                </c:pt>
                <c:pt idx="3">
                  <c:v>2013/14</c:v>
                </c:pt>
                <c:pt idx="4">
                  <c:v>2014/15</c:v>
                </c:pt>
                <c:pt idx="5">
                  <c:v>2015/16</c:v>
                </c:pt>
                <c:pt idx="6">
                  <c:v>2016/17</c:v>
                </c:pt>
                <c:pt idx="7">
                  <c:v>2017/18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1017</c:v>
                </c:pt>
                <c:pt idx="1">
                  <c:v>1119</c:v>
                </c:pt>
                <c:pt idx="2">
                  <c:v>1059</c:v>
                </c:pt>
                <c:pt idx="3">
                  <c:v>1185</c:v>
                </c:pt>
                <c:pt idx="4">
                  <c:v>1112</c:v>
                </c:pt>
                <c:pt idx="5">
                  <c:v>1171</c:v>
                </c:pt>
                <c:pt idx="6">
                  <c:v>1210</c:v>
                </c:pt>
                <c:pt idx="7">
                  <c:v>1309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520920"/>
        <c:axId val="308521312"/>
      </c:barChart>
      <c:catAx>
        <c:axId val="30852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8521312"/>
        <c:crosses val="autoZero"/>
        <c:auto val="1"/>
        <c:lblAlgn val="ctr"/>
        <c:lblOffset val="100"/>
        <c:noMultiLvlLbl val="0"/>
      </c:catAx>
      <c:valAx>
        <c:axId val="30852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852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5D90E-E919-4CA9-9656-A135565D10F2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98A54-1B9D-4E34-A028-BDF4AEA876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8497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98A54-1B9D-4E34-A028-BDF4AEA876B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3102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98A54-1B9D-4E34-A028-BDF4AEA876B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66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6841572" y="5372607"/>
            <a:ext cx="2302428" cy="1484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sz="1800">
              <a:solidFill>
                <a:prstClr val="white"/>
              </a:solidFill>
            </a:endParaRPr>
          </a:p>
        </p:txBody>
      </p:sp>
      <p:pic>
        <p:nvPicPr>
          <p:cNvPr id="8" name="Grafik 7" descr="Logo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20274" y="5528594"/>
            <a:ext cx="1849831" cy="896417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7180310" y="6480720"/>
            <a:ext cx="20517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sz="1100" b="1" dirty="0" smtClean="0">
                <a:solidFill>
                  <a:srgbClr val="0057A3"/>
                </a:solidFill>
                <a:latin typeface="Frutiger LT Com 47 Light Cn" pitchFamily="34" charset="0"/>
              </a:rPr>
              <a:t>Rheinisch-Bergischer Kreis</a:t>
            </a:r>
            <a:endParaRPr lang="de-DE" sz="1100" b="1" dirty="0">
              <a:solidFill>
                <a:srgbClr val="0057A3"/>
              </a:solidFill>
              <a:latin typeface="Frutiger LT Com 47 Light Cn" pitchFamily="34" charset="0"/>
            </a:endParaRPr>
          </a:p>
        </p:txBody>
      </p:sp>
      <p:pic>
        <p:nvPicPr>
          <p:cNvPr id="10" name="Grafik 9" descr="startseite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2" y="5373216"/>
            <a:ext cx="7181850" cy="1485900"/>
          </a:xfrm>
          <a:prstGeom prst="rect">
            <a:avLst/>
          </a:prstGeom>
        </p:spPr>
      </p:pic>
      <p:cxnSp>
        <p:nvCxnSpPr>
          <p:cNvPr id="11" name="Gerade Verbindung 15"/>
          <p:cNvCxnSpPr/>
          <p:nvPr userDrawn="1"/>
        </p:nvCxnSpPr>
        <p:spPr>
          <a:xfrm>
            <a:off x="0" y="5363885"/>
            <a:ext cx="91440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252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035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8243-14E1-455C-86C7-03D8AEAC0611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FC7F-6FD7-4486-A74D-FA96D61433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01816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902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6938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311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520717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16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378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6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FC2E-628F-44CC-807D-9FF8658B11B3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347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6841572" y="5372607"/>
            <a:ext cx="2302428" cy="1484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sz="1800">
              <a:solidFill>
                <a:prstClr val="white"/>
              </a:solidFill>
            </a:endParaRPr>
          </a:p>
        </p:txBody>
      </p:sp>
      <p:pic>
        <p:nvPicPr>
          <p:cNvPr id="8" name="Grafik 7" descr="Logo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20274" y="5528594"/>
            <a:ext cx="1849831" cy="896417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7180310" y="6480720"/>
            <a:ext cx="20517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sz="1100" b="1" dirty="0" smtClean="0">
                <a:solidFill>
                  <a:srgbClr val="0057A3"/>
                </a:solidFill>
                <a:latin typeface="Frutiger LT Com 47 Light Cn" pitchFamily="34" charset="0"/>
              </a:rPr>
              <a:t>Rheinisch-Bergischer Kreis</a:t>
            </a:r>
            <a:endParaRPr lang="de-DE" sz="1100" b="1" dirty="0">
              <a:solidFill>
                <a:srgbClr val="0057A3"/>
              </a:solidFill>
              <a:latin typeface="Frutiger LT Com 47 Light Cn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Untertitel 2"/>
          <p:cNvSpPr>
            <a:spLocks noGrp="1"/>
          </p:cNvSpPr>
          <p:nvPr>
            <p:ph type="subTitle" idx="1"/>
          </p:nvPr>
        </p:nvSpPr>
        <p:spPr>
          <a:xfrm>
            <a:off x="683568" y="278092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5" name="Grafik 14" descr="startseite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2" y="5373216"/>
            <a:ext cx="7181850" cy="1485900"/>
          </a:xfrm>
          <a:prstGeom prst="rect">
            <a:avLst/>
          </a:prstGeom>
        </p:spPr>
      </p:pic>
      <p:cxnSp>
        <p:nvCxnSpPr>
          <p:cNvPr id="16" name="Gerade Verbindung 15"/>
          <p:cNvCxnSpPr/>
          <p:nvPr userDrawn="1"/>
        </p:nvCxnSpPr>
        <p:spPr>
          <a:xfrm>
            <a:off x="0" y="5363885"/>
            <a:ext cx="91440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538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6841572" y="5372607"/>
            <a:ext cx="2302428" cy="1484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sz="1800">
              <a:solidFill>
                <a:prstClr val="white"/>
              </a:solidFill>
            </a:endParaRPr>
          </a:p>
        </p:txBody>
      </p:sp>
      <p:pic>
        <p:nvPicPr>
          <p:cNvPr id="8" name="Grafik 7" descr="Logo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20274" y="5528594"/>
            <a:ext cx="1849831" cy="896417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7180310" y="6480720"/>
            <a:ext cx="20517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sz="1100" b="1" dirty="0" smtClean="0">
                <a:solidFill>
                  <a:srgbClr val="0057A3"/>
                </a:solidFill>
                <a:latin typeface="Frutiger LT Com 47 Light Cn" pitchFamily="34" charset="0"/>
              </a:rPr>
              <a:t>Rheinisch-Bergischer Kreis</a:t>
            </a:r>
            <a:endParaRPr lang="de-DE" sz="1100" b="1" dirty="0">
              <a:solidFill>
                <a:srgbClr val="0057A3"/>
              </a:solidFill>
              <a:latin typeface="Frutiger LT Com 47 Light Cn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Untertitel 2"/>
          <p:cNvSpPr>
            <a:spLocks noGrp="1"/>
          </p:cNvSpPr>
          <p:nvPr>
            <p:ph type="subTitle" idx="1"/>
          </p:nvPr>
        </p:nvSpPr>
        <p:spPr>
          <a:xfrm>
            <a:off x="683568" y="278092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5" name="Grafik 14" descr="startseite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2" y="5373216"/>
            <a:ext cx="7181850" cy="1485900"/>
          </a:xfrm>
          <a:prstGeom prst="rect">
            <a:avLst/>
          </a:prstGeom>
        </p:spPr>
      </p:pic>
      <p:cxnSp>
        <p:nvCxnSpPr>
          <p:cNvPr id="16" name="Gerade Verbindung 15"/>
          <p:cNvCxnSpPr/>
          <p:nvPr userDrawn="1"/>
        </p:nvCxnSpPr>
        <p:spPr>
          <a:xfrm>
            <a:off x="0" y="5363885"/>
            <a:ext cx="91440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00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18243-14E1-455C-86C7-03D8AEAC0611}" type="datetimeFigureOut">
              <a:rPr lang="de-DE" smtClean="0"/>
              <a:t>05.12.2019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0FC7F-6FD7-4486-A74D-FA96D614330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oliennummernplatzhalter 5"/>
          <p:cNvSpPr txBox="1">
            <a:spLocks/>
          </p:cNvSpPr>
          <p:nvPr userDrawn="1"/>
        </p:nvSpPr>
        <p:spPr>
          <a:xfrm>
            <a:off x="467544" y="6582562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 smtClean="0">
                <a:solidFill>
                  <a:srgbClr val="0057A3"/>
                </a:solidFill>
                <a:latin typeface="Arial"/>
              </a:rPr>
              <a:t>Folie    </a:t>
            </a:r>
            <a:fld id="{E1DE5C5D-78D4-4524-BC6F-BBBCDBE91119}" type="slidenum">
              <a:rPr lang="de-DE" sz="800" smtClean="0">
                <a:solidFill>
                  <a:srgbClr val="0057A3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sz="800" dirty="0">
              <a:solidFill>
                <a:srgbClr val="0057A3"/>
              </a:solidFill>
              <a:latin typeface="Arial"/>
            </a:endParaRPr>
          </a:p>
        </p:txBody>
      </p:sp>
      <p:pic>
        <p:nvPicPr>
          <p:cNvPr id="8" name="Grafik 7" descr="rbk_logo.tif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6372200" y="6422159"/>
            <a:ext cx="2324238" cy="319209"/>
          </a:xfrm>
          <a:prstGeom prst="rect">
            <a:avLst/>
          </a:prstGeom>
        </p:spPr>
      </p:pic>
      <p:graphicFrame>
        <p:nvGraphicFramePr>
          <p:cNvPr id="9" name="Tabelle 8"/>
          <p:cNvGraphicFramePr>
            <a:graphicFrameLocks noGrp="1"/>
          </p:cNvGraphicFramePr>
          <p:nvPr userDrawn="1"/>
        </p:nvGraphicFramePr>
        <p:xfrm>
          <a:off x="457256" y="6237312"/>
          <a:ext cx="2160240" cy="42672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514344"/>
                <a:gridCol w="1645896"/>
              </a:tblGrid>
              <a:tr h="180000">
                <a:tc>
                  <a:txBody>
                    <a:bodyPr/>
                    <a:lstStyle/>
                    <a:p>
                      <a:r>
                        <a:rPr lang="de-DE" sz="800" dirty="0" smtClean="0"/>
                        <a:t>Autor</a:t>
                      </a:r>
                      <a:endParaRPr lang="de-DE" sz="800" b="0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800" dirty="0" smtClean="0"/>
                        <a:t>RBK</a:t>
                      </a:r>
                      <a:endParaRPr lang="de-DE" sz="8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80000">
                <a:tc>
                  <a:txBody>
                    <a:bodyPr/>
                    <a:lstStyle/>
                    <a:p>
                      <a:r>
                        <a:rPr lang="de-DE" sz="800" dirty="0" smtClean="0"/>
                        <a:t>Datum</a:t>
                      </a:r>
                      <a:endParaRPr lang="de-DE" sz="800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de-DE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0" name="Gerade Verbindung 8"/>
          <p:cNvCxnSpPr/>
          <p:nvPr userDrawn="1"/>
        </p:nvCxnSpPr>
        <p:spPr>
          <a:xfrm>
            <a:off x="0" y="6165304"/>
            <a:ext cx="9144000" cy="0"/>
          </a:xfrm>
          <a:prstGeom prst="line">
            <a:avLst/>
          </a:prstGeom>
          <a:ln w="50800">
            <a:solidFill>
              <a:schemeClr val="accent1"/>
            </a:solidFill>
          </a:ln>
          <a:effectLst>
            <a:outerShdw blurRad="50800" dist="50800" dir="5400000" algn="ctr" rotWithShape="0">
              <a:schemeClr val="accent3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276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  <p:sldLayoutId id="2147483665" r:id="rId12"/>
    <p:sldLayoutId id="2147483677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1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1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/>
          </a:bodyPr>
          <a:lstStyle/>
          <a:p>
            <a:r>
              <a:rPr lang="de-DE" sz="4800" b="1" dirty="0" smtClean="0">
                <a:solidFill>
                  <a:schemeClr val="accent2"/>
                </a:solidFill>
              </a:rPr>
              <a:t>Kormorane und Äschen </a:t>
            </a:r>
            <a:endParaRPr lang="de-DE" sz="4800" b="1" dirty="0">
              <a:solidFill>
                <a:schemeClr val="accent2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tx1">
                    <a:lumMod val="75000"/>
                  </a:schemeClr>
                </a:solidFill>
              </a:rPr>
              <a:t>Sachstand Dezember 2019</a:t>
            </a:r>
            <a:endParaRPr lang="de-DE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 smtClean="0">
                <a:solidFill>
                  <a:schemeClr val="accent2"/>
                </a:solidFill>
              </a:rPr>
              <a:t>Aktueller Stand</a:t>
            </a:r>
            <a:endParaRPr lang="de-DE" sz="4800" b="1" dirty="0">
              <a:solidFill>
                <a:schemeClr val="accent2"/>
              </a:solidFill>
            </a:endParaRP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3600" dirty="0" err="1" smtClean="0">
                <a:solidFill>
                  <a:schemeClr val="tx1">
                    <a:lumMod val="75000"/>
                  </a:schemeClr>
                </a:solidFill>
              </a:rPr>
              <a:t>Äschenschutzerlass</a:t>
            </a:r>
            <a:r>
              <a:rPr lang="de-DE" sz="3600" dirty="0" smtClean="0">
                <a:solidFill>
                  <a:schemeClr val="tx1">
                    <a:lumMod val="75000"/>
                  </a:schemeClr>
                </a:solidFill>
              </a:rPr>
              <a:t> vom 09.05.2014 bis 30.04.2018 </a:t>
            </a:r>
          </a:p>
          <a:p>
            <a:r>
              <a:rPr lang="de-DE" sz="3600" dirty="0" smtClean="0">
                <a:solidFill>
                  <a:schemeClr val="tx1">
                    <a:lumMod val="75000"/>
                  </a:schemeClr>
                </a:solidFill>
              </a:rPr>
              <a:t>Abschüsse (nur an der Sülz) (2014 – 2018)</a:t>
            </a:r>
            <a:endParaRPr lang="de-DE" sz="3600" dirty="0">
              <a:solidFill>
                <a:srgbClr val="002060"/>
              </a:solidFill>
            </a:endParaRPr>
          </a:p>
          <a:p>
            <a:r>
              <a:rPr lang="de-DE" sz="3600" dirty="0" smtClean="0">
                <a:solidFill>
                  <a:srgbClr val="002060"/>
                </a:solidFill>
              </a:rPr>
              <a:t>Neue Kormoran-VO NRW vom 12.06.2018</a:t>
            </a:r>
            <a:endParaRPr lang="de-DE" sz="36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 smtClean="0">
                <a:solidFill>
                  <a:schemeClr val="accent2"/>
                </a:solidFill>
              </a:rPr>
              <a:t>Was ist neu?</a:t>
            </a:r>
            <a:endParaRPr lang="de-DE" sz="4800" b="1" dirty="0">
              <a:solidFill>
                <a:schemeClr val="accent2"/>
              </a:solidFill>
            </a:endParaRP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e-DE" dirty="0">
                <a:solidFill>
                  <a:srgbClr val="002060"/>
                </a:solidFill>
              </a:rPr>
              <a:t>Bejagt werden dürfen Kormorane, die sich auf, über oder näher als 250 Meter an einem stehenden oder fließenden Gewässer aufhalten</a:t>
            </a:r>
            <a:r>
              <a:rPr lang="de-DE" dirty="0" smtClean="0">
                <a:solidFill>
                  <a:srgbClr val="002060"/>
                </a:solidFill>
              </a:rPr>
              <a:t>.</a:t>
            </a:r>
          </a:p>
          <a:p>
            <a:r>
              <a:rPr lang="de-DE" dirty="0">
                <a:solidFill>
                  <a:srgbClr val="002060"/>
                </a:solidFill>
              </a:rPr>
              <a:t>Ausgenommen sind </a:t>
            </a:r>
            <a:r>
              <a:rPr lang="de-DE" dirty="0" smtClean="0">
                <a:solidFill>
                  <a:srgbClr val="002060"/>
                </a:solidFill>
              </a:rPr>
              <a:t>Kormorane, </a:t>
            </a:r>
            <a:r>
              <a:rPr lang="de-DE" dirty="0">
                <a:solidFill>
                  <a:srgbClr val="002060"/>
                </a:solidFill>
              </a:rPr>
              <a:t>die </a:t>
            </a:r>
            <a:r>
              <a:rPr lang="de-DE" dirty="0" smtClean="0">
                <a:solidFill>
                  <a:srgbClr val="002060"/>
                </a:solidFill>
              </a:rPr>
              <a:t>sich in </a:t>
            </a:r>
            <a:r>
              <a:rPr lang="de-DE" dirty="0">
                <a:solidFill>
                  <a:srgbClr val="002060"/>
                </a:solidFill>
              </a:rPr>
              <a:t>einem Natura 2000-Gebiet, einem Nationalpark oder einem Naturschutzgebiet </a:t>
            </a:r>
            <a:r>
              <a:rPr lang="de-DE" dirty="0" smtClean="0">
                <a:solidFill>
                  <a:srgbClr val="002060"/>
                </a:solidFill>
              </a:rPr>
              <a:t>aufhalten.</a:t>
            </a:r>
          </a:p>
          <a:p>
            <a:r>
              <a:rPr lang="de-DE" dirty="0">
                <a:solidFill>
                  <a:srgbClr val="002060"/>
                </a:solidFill>
              </a:rPr>
              <a:t>Sollen Kormorane an oder auf einem privaten Gewässer bejagt werden, ist die </a:t>
            </a:r>
            <a:r>
              <a:rPr lang="de-DE" dirty="0" smtClean="0">
                <a:solidFill>
                  <a:srgbClr val="002060"/>
                </a:solidFill>
              </a:rPr>
              <a:t>schriftliche Erlaubnis </a:t>
            </a:r>
            <a:r>
              <a:rPr lang="de-DE" dirty="0">
                <a:solidFill>
                  <a:srgbClr val="002060"/>
                </a:solidFill>
              </a:rPr>
              <a:t>des Eigentümers notwendig</a:t>
            </a:r>
            <a:r>
              <a:rPr lang="de-DE" dirty="0" smtClean="0">
                <a:solidFill>
                  <a:srgbClr val="002060"/>
                </a:solidFill>
              </a:rPr>
              <a:t>.</a:t>
            </a:r>
            <a:endParaRPr lang="de-DE" dirty="0">
              <a:solidFill>
                <a:srgbClr val="002060"/>
              </a:solidFill>
            </a:endParaRPr>
          </a:p>
          <a:p>
            <a:r>
              <a:rPr lang="de-DE" dirty="0" smtClean="0">
                <a:solidFill>
                  <a:srgbClr val="002060"/>
                </a:solidFill>
              </a:rPr>
              <a:t>Die </a:t>
            </a:r>
            <a:r>
              <a:rPr lang="de-DE" dirty="0">
                <a:solidFill>
                  <a:srgbClr val="002060"/>
                </a:solidFill>
              </a:rPr>
              <a:t>Jagdzeit auf </a:t>
            </a:r>
            <a:r>
              <a:rPr lang="de-DE" dirty="0" err="1">
                <a:solidFill>
                  <a:srgbClr val="002060"/>
                </a:solidFill>
              </a:rPr>
              <a:t>Altvögel</a:t>
            </a:r>
            <a:r>
              <a:rPr lang="de-DE" dirty="0">
                <a:solidFill>
                  <a:srgbClr val="002060"/>
                </a:solidFill>
              </a:rPr>
              <a:t> ist beschränkt auf die Zeit vom 16. August bis 1. </a:t>
            </a:r>
            <a:r>
              <a:rPr lang="de-DE" dirty="0" smtClean="0">
                <a:solidFill>
                  <a:srgbClr val="002060"/>
                </a:solidFill>
              </a:rPr>
              <a:t>März</a:t>
            </a:r>
            <a:endParaRPr lang="de-DE" dirty="0">
              <a:solidFill>
                <a:srgbClr val="002060"/>
              </a:solidFill>
            </a:endParaRPr>
          </a:p>
          <a:p>
            <a:r>
              <a:rPr lang="de-DE" dirty="0" smtClean="0">
                <a:solidFill>
                  <a:srgbClr val="002060"/>
                </a:solidFill>
              </a:rPr>
              <a:t>Im </a:t>
            </a:r>
            <a:r>
              <a:rPr lang="de-DE" dirty="0">
                <a:solidFill>
                  <a:srgbClr val="002060"/>
                </a:solidFill>
              </a:rPr>
              <a:t>Zeitraum vom 2. März bis 15. August dürfen nur im Jugendkleid befindliche, nicht am Brutgeschäft beteiligte Kormorane bejagt werden</a:t>
            </a:r>
            <a:r>
              <a:rPr lang="de-DE" dirty="0" smtClean="0">
                <a:solidFill>
                  <a:srgbClr val="002060"/>
                </a:solidFill>
              </a:rPr>
              <a:t>.</a:t>
            </a:r>
          </a:p>
          <a:p>
            <a:r>
              <a:rPr lang="de-DE" dirty="0" smtClean="0">
                <a:solidFill>
                  <a:srgbClr val="002060"/>
                </a:solidFill>
              </a:rPr>
              <a:t>Verhinderung von neuen Brutkolonien vom 16. August bis 1. März durch nicht-letale Maßnahmen (Personelle und örtliche Einschränkungen wie bei Abschuss)</a:t>
            </a:r>
          </a:p>
          <a:p>
            <a:endParaRPr lang="de-DE" dirty="0">
              <a:solidFill>
                <a:srgbClr val="002060"/>
              </a:solidFill>
            </a:endParaRPr>
          </a:p>
          <a:p>
            <a:endParaRPr lang="de-DE" sz="36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04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Kritische Anmerkungen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Zu weit gehend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sz="2000" dirty="0" smtClean="0"/>
              <a:t>Abschüsse in der Dämmerung (1,5h vor bzw. nach Sonnenaufgang / -untergang)</a:t>
            </a:r>
          </a:p>
          <a:p>
            <a:r>
              <a:rPr lang="de-DE" sz="2000" dirty="0" smtClean="0"/>
              <a:t>Lt. LANUV: Brutgeschäft beginnt ab Februar/März, bis Mitte September sind alle Jungen flugfähig</a:t>
            </a:r>
          </a:p>
          <a:p>
            <a:r>
              <a:rPr lang="de-DE" sz="2000" dirty="0" smtClean="0"/>
              <a:t>Abschüsse im Jugendkleid während der Brutzeit</a:t>
            </a:r>
          </a:p>
          <a:p>
            <a:r>
              <a:rPr lang="de-DE" sz="2000" dirty="0" smtClean="0"/>
              <a:t>Erhebliche Störungen bei der nicht zu vergrämenden Fauna</a:t>
            </a:r>
          </a:p>
          <a:p>
            <a:r>
              <a:rPr lang="de-DE" sz="2000" dirty="0" smtClean="0"/>
              <a:t>Zerstörung von Lebensstätten anderer Arten bei der </a:t>
            </a:r>
            <a:r>
              <a:rPr lang="de-DE" sz="2000" dirty="0" err="1" smtClean="0"/>
              <a:t>Ver</a:t>
            </a:r>
            <a:r>
              <a:rPr lang="de-DE" sz="2000" dirty="0" smtClean="0"/>
              <a:t>-hinderung neuer </a:t>
            </a:r>
            <a:r>
              <a:rPr lang="de-DE" sz="2000" dirty="0"/>
              <a:t>B</a:t>
            </a:r>
            <a:r>
              <a:rPr lang="de-DE" sz="2000" dirty="0" smtClean="0"/>
              <a:t>rutkolonien</a:t>
            </a:r>
            <a:endParaRPr lang="de-DE" sz="200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Nicht weit genug gehend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de-DE" sz="2000" dirty="0" smtClean="0"/>
              <a:t>Viele Gewässer befinden sich im Schutzgebiet</a:t>
            </a:r>
          </a:p>
          <a:p>
            <a:r>
              <a:rPr lang="de-DE" sz="2000" dirty="0" smtClean="0"/>
              <a:t>Im Sommer überwiegend adulte Tiere vorhanden (Sülz)</a:t>
            </a:r>
          </a:p>
          <a:p>
            <a:r>
              <a:rPr lang="de-DE" sz="2000" dirty="0" smtClean="0"/>
              <a:t>Geringe Anzahl erklärt sich mit geringem Fischbestand</a:t>
            </a:r>
          </a:p>
          <a:p>
            <a:r>
              <a:rPr lang="de-DE" sz="2000" dirty="0" smtClean="0"/>
              <a:t>Wanderfischprogramm durch Kormoran gefährdet</a:t>
            </a:r>
          </a:p>
          <a:p>
            <a:r>
              <a:rPr lang="de-DE" sz="2000" dirty="0" smtClean="0"/>
              <a:t>Begünstigung der Schwarz-</a:t>
            </a:r>
            <a:r>
              <a:rPr lang="de-DE" sz="2000" dirty="0" err="1" smtClean="0"/>
              <a:t>mundgrundel</a:t>
            </a:r>
            <a:r>
              <a:rPr lang="de-DE" sz="2000" dirty="0" smtClean="0"/>
              <a:t> durch Kormoran bedingte Schwächung des Raubfischbestands</a:t>
            </a:r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4BFC-1B28-47DD-AF74-D8B86E082E37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436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2"/>
                </a:solidFill>
              </a:rPr>
              <a:t>Bestandsentwicklung im RBK</a:t>
            </a: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Einzelnachweise ab 1984</a:t>
            </a:r>
          </a:p>
          <a:p>
            <a:pPr>
              <a:buNone/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Anfang / Mitte der 90er Jahre 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erstmals größere durchziehende Trupps</a:t>
            </a:r>
          </a:p>
          <a:p>
            <a:pPr>
              <a:buNone/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Ende der 90er Jahre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Kenntnis über erste Standvögel</a:t>
            </a:r>
          </a:p>
          <a:p>
            <a:pPr>
              <a:buNone/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Entstehung von Problembereichen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Sülz, </a:t>
            </a:r>
            <a:r>
              <a:rPr lang="de-DE" sz="2400" dirty="0" err="1" smtClean="0">
                <a:solidFill>
                  <a:schemeClr val="tx1">
                    <a:lumMod val="75000"/>
                  </a:schemeClr>
                </a:solidFill>
              </a:rPr>
              <a:t>Agger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err="1" smtClean="0">
                <a:solidFill>
                  <a:schemeClr val="tx1">
                    <a:lumMod val="75000"/>
                  </a:schemeClr>
                </a:solidFill>
              </a:rPr>
              <a:t>Dhünntalsperre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Angelteiche / -seen (Vereine)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Gewerbliche Teichanlagen</a:t>
            </a:r>
          </a:p>
          <a:p>
            <a:pPr>
              <a:buNone/>
            </a:pPr>
            <a:r>
              <a:rPr lang="de-DE" sz="2000" dirty="0" smtClean="0">
                <a:solidFill>
                  <a:srgbClr val="002060"/>
                </a:solidFill>
              </a:rPr>
              <a:t/>
            </a:r>
            <a:br>
              <a:rPr lang="de-DE" sz="2000" dirty="0" smtClean="0">
                <a:solidFill>
                  <a:srgbClr val="002060"/>
                </a:solidFill>
              </a:rPr>
            </a:br>
            <a:endParaRPr lang="de-DE" sz="2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2000" dirty="0">
              <a:solidFill>
                <a:srgbClr val="33CC33"/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413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Bestandsentwicklung - Brutvögel</a:t>
            </a: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Bestandsdichte besteht aus:</a:t>
            </a:r>
            <a:br>
              <a:rPr lang="de-DE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- Brutvögeln und Nichtbrüter</a:t>
            </a:r>
            <a:br>
              <a:rPr lang="de-DE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- Durchzügler, Rastvögel und </a:t>
            </a:r>
            <a:r>
              <a:rPr lang="de-DE" sz="2400" dirty="0" err="1">
                <a:solidFill>
                  <a:schemeClr val="tx1">
                    <a:lumMod val="75000"/>
                  </a:schemeClr>
                </a:solidFill>
              </a:rPr>
              <a:t>Überwinterer</a:t>
            </a:r>
            <a:endParaRPr lang="de-DE" sz="24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1970er Jahre: </a:t>
            </a:r>
            <a:br>
              <a:rPr lang="de-DE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in NRW praktisch keine Vorkommen</a:t>
            </a:r>
          </a:p>
          <a:p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1986: erste Bruten am Niederrhein</a:t>
            </a:r>
            <a:br>
              <a:rPr lang="de-DE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2000:  679 Brutpaare in NRW</a:t>
            </a:r>
            <a:br>
              <a:rPr lang="de-DE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2012: 1119 Brutpaare</a:t>
            </a:r>
            <a:br>
              <a:rPr lang="de-DE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2016: 1171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Brutpaare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2018: 1309 Brutpaare</a:t>
            </a:r>
            <a:endParaRPr lang="de-DE" sz="24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2007: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   2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Brutpaare an der Vorsperre Große </a:t>
            </a:r>
            <a:r>
              <a:rPr lang="de-DE" sz="2400" dirty="0" err="1">
                <a:solidFill>
                  <a:schemeClr val="tx1">
                    <a:lumMod val="75000"/>
                  </a:schemeClr>
                </a:solidFill>
              </a:rPr>
              <a:t>Dhünn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 (RBK)</a:t>
            </a:r>
            <a:br>
              <a:rPr lang="de-DE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2012: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 28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Brutpaare</a:t>
            </a:r>
            <a:br>
              <a:rPr lang="de-DE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2017: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 81 Brutpaare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2018</a:t>
            </a:r>
            <a:r>
              <a:rPr lang="de-DE" sz="2400" smtClean="0">
                <a:solidFill>
                  <a:schemeClr val="tx1">
                    <a:lumMod val="75000"/>
                  </a:schemeClr>
                </a:solidFill>
              </a:rPr>
              <a:t>: 100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Brutpaare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2019: 102 Brutpaare</a:t>
            </a:r>
            <a:endParaRPr lang="de-DE" sz="24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None/>
            </a:pPr>
            <a:r>
              <a:rPr lang="de-DE" sz="2000" dirty="0" smtClean="0">
                <a:solidFill>
                  <a:srgbClr val="002060"/>
                </a:solidFill>
              </a:rPr>
              <a:t/>
            </a:r>
            <a:br>
              <a:rPr lang="de-DE" sz="2000" dirty="0" smtClean="0">
                <a:solidFill>
                  <a:srgbClr val="002060"/>
                </a:solidFill>
              </a:rPr>
            </a:br>
            <a:endParaRPr lang="de-DE" sz="2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2000" dirty="0">
              <a:solidFill>
                <a:srgbClr val="33CC33"/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217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Bestandsentwicklung</a:t>
            </a:r>
            <a:br>
              <a:rPr lang="de-DE" b="1" dirty="0" smtClean="0">
                <a:solidFill>
                  <a:schemeClr val="accent2"/>
                </a:solidFill>
              </a:rPr>
            </a:br>
            <a:r>
              <a:rPr lang="de-DE" b="1" dirty="0" smtClean="0">
                <a:solidFill>
                  <a:schemeClr val="accent2"/>
                </a:solidFill>
              </a:rPr>
              <a:t>Herbst-Rastbestand</a:t>
            </a: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r>
              <a:rPr lang="de-DE" sz="2800" dirty="0" smtClean="0">
                <a:solidFill>
                  <a:schemeClr val="tx1">
                    <a:lumMod val="75000"/>
                  </a:schemeClr>
                </a:solidFill>
              </a:rPr>
              <a:t>Seit </a:t>
            </a:r>
            <a:r>
              <a:rPr lang="de-DE" sz="2800" dirty="0">
                <a:solidFill>
                  <a:schemeClr val="tx1">
                    <a:lumMod val="75000"/>
                  </a:schemeClr>
                </a:solidFill>
              </a:rPr>
              <a:t>ca. 2000:</a:t>
            </a:r>
            <a:br>
              <a:rPr lang="de-DE" sz="28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800" dirty="0">
                <a:solidFill>
                  <a:schemeClr val="tx1">
                    <a:lumMod val="75000"/>
                  </a:schemeClr>
                </a:solidFill>
              </a:rPr>
              <a:t>Stabilisierung auf 6000 bis 8000 Individuen (NRW)</a:t>
            </a:r>
          </a:p>
          <a:p>
            <a:pPr marL="0" indent="0">
              <a:buNone/>
            </a:pPr>
            <a:endParaRPr lang="de-DE" sz="28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de-DE" sz="2800" dirty="0" smtClean="0">
                <a:solidFill>
                  <a:schemeClr val="tx1">
                    <a:lumMod val="75000"/>
                  </a:schemeClr>
                </a:solidFill>
              </a:rPr>
              <a:t>Aktuell im </a:t>
            </a:r>
            <a:r>
              <a:rPr lang="de-DE" sz="2800" dirty="0">
                <a:solidFill>
                  <a:schemeClr val="tx1">
                    <a:lumMod val="75000"/>
                  </a:schemeClr>
                </a:solidFill>
              </a:rPr>
              <a:t>Kreisgebiet </a:t>
            </a:r>
            <a:r>
              <a:rPr lang="de-DE" sz="2800" dirty="0" smtClean="0">
                <a:solidFill>
                  <a:schemeClr val="tx1">
                    <a:lumMod val="75000"/>
                  </a:schemeClr>
                </a:solidFill>
              </a:rPr>
              <a:t>Durchzügler eher weiter abnehmend</a:t>
            </a:r>
            <a:endParaRPr lang="de-DE" sz="28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None/>
            </a:pPr>
            <a:r>
              <a:rPr lang="de-DE" sz="2000" dirty="0" smtClean="0">
                <a:solidFill>
                  <a:srgbClr val="002060"/>
                </a:solidFill>
              </a:rPr>
              <a:t/>
            </a:r>
            <a:br>
              <a:rPr lang="de-DE" sz="2000" dirty="0" smtClean="0">
                <a:solidFill>
                  <a:srgbClr val="002060"/>
                </a:solidFill>
              </a:rPr>
            </a:br>
            <a:endParaRPr lang="de-DE" sz="2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2000" dirty="0">
              <a:solidFill>
                <a:srgbClr val="33CC33"/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2"/>
                </a:solidFill>
              </a:rPr>
              <a:t>Kormoran - Fische</a:t>
            </a: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700" dirty="0" smtClean="0"/>
              <a:t>Große Raubfische fehlen (</a:t>
            </a:r>
            <a:r>
              <a:rPr lang="de-DE" sz="2700" dirty="0" err="1" smtClean="0"/>
              <a:t>Dhünn</a:t>
            </a:r>
            <a:r>
              <a:rPr lang="de-DE" sz="2700" dirty="0" smtClean="0"/>
              <a:t>-Talsperre) </a:t>
            </a:r>
          </a:p>
          <a:p>
            <a:r>
              <a:rPr lang="de-DE" sz="2700" dirty="0"/>
              <a:t>Gefährdung autochthoner Fischarten </a:t>
            </a:r>
            <a:endParaRPr lang="de-DE" sz="2700" dirty="0" smtClean="0"/>
          </a:p>
          <a:p>
            <a:r>
              <a:rPr lang="de-DE" sz="2700" dirty="0" smtClean="0"/>
              <a:t>Übermäßig viele Kleinfische (</a:t>
            </a:r>
            <a:r>
              <a:rPr lang="de-DE" sz="2700" dirty="0" err="1" smtClean="0"/>
              <a:t>Agger</a:t>
            </a:r>
            <a:r>
              <a:rPr lang="de-DE" sz="2700" dirty="0" smtClean="0"/>
              <a:t>)</a:t>
            </a:r>
          </a:p>
          <a:p>
            <a:r>
              <a:rPr lang="de-DE" sz="2700" dirty="0"/>
              <a:t>Erhöhte Verletzungsgefahr bei großen </a:t>
            </a:r>
            <a:r>
              <a:rPr lang="de-DE" sz="2700" dirty="0" smtClean="0"/>
              <a:t>Fischen</a:t>
            </a:r>
          </a:p>
          <a:p>
            <a:r>
              <a:rPr lang="de-DE" sz="2700" dirty="0" smtClean="0"/>
              <a:t>Verlust von </a:t>
            </a:r>
            <a:r>
              <a:rPr lang="de-DE" sz="2700" dirty="0" err="1" smtClean="0"/>
              <a:t>Fischmasse</a:t>
            </a:r>
            <a:r>
              <a:rPr lang="de-DE" sz="2700" dirty="0" smtClean="0"/>
              <a:t> im Angelbereich</a:t>
            </a:r>
          </a:p>
          <a:p>
            <a:r>
              <a:rPr lang="de-DE" sz="2700" dirty="0" smtClean="0"/>
              <a:t>Verlust von verwertbarer </a:t>
            </a:r>
            <a:r>
              <a:rPr lang="de-DE" sz="2700" dirty="0" err="1" smtClean="0"/>
              <a:t>Fischmasse</a:t>
            </a:r>
            <a:r>
              <a:rPr lang="de-DE" sz="2700" dirty="0" smtClean="0"/>
              <a:t> im gewerblichen Bereich</a:t>
            </a:r>
          </a:p>
          <a:p>
            <a:r>
              <a:rPr lang="de-DE" sz="2700" dirty="0" smtClean="0"/>
              <a:t>Verluste im Privatteichbereich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 smtClean="0"/>
              <a:pPr/>
              <a:t>05.12.2019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>
                <a:solidFill>
                  <a:schemeClr val="accent2"/>
                </a:solidFill>
              </a:rPr>
              <a:t>B</a:t>
            </a:r>
            <a:r>
              <a:rPr lang="de-DE" b="1" dirty="0" smtClean="0">
                <a:solidFill>
                  <a:schemeClr val="accent2"/>
                </a:solidFill>
              </a:rPr>
              <a:t>ehördliche Umsetzungen im Kreisgebiet</a:t>
            </a: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/>
              <a:t>Verbesserungen am Gewässer durch WRRL</a:t>
            </a:r>
          </a:p>
          <a:p>
            <a:r>
              <a:rPr lang="de-DE" dirty="0"/>
              <a:t>Abzäunungen ggf. mittels Einzelgenehmigung</a:t>
            </a:r>
          </a:p>
          <a:p>
            <a:r>
              <a:rPr lang="de-DE" dirty="0"/>
              <a:t>Besatz </a:t>
            </a:r>
            <a:r>
              <a:rPr lang="de-DE" dirty="0" smtClean="0"/>
              <a:t>mit </a:t>
            </a:r>
            <a:r>
              <a:rPr lang="de-DE" dirty="0"/>
              <a:t>Zustimmung der OFB zur Wahrung der Trinkwasserqualität</a:t>
            </a:r>
          </a:p>
          <a:p>
            <a:r>
              <a:rPr lang="de-DE" dirty="0"/>
              <a:t>Nicht letale Vergrämung an der Sülz 2002 – 2006</a:t>
            </a:r>
          </a:p>
          <a:p>
            <a:r>
              <a:rPr lang="de-DE" dirty="0"/>
              <a:t>Kormoranverordnung 2006 – 2010, </a:t>
            </a:r>
            <a:br>
              <a:rPr lang="de-DE" dirty="0"/>
            </a:br>
            <a:r>
              <a:rPr lang="de-DE" dirty="0"/>
              <a:t>kreisweiter Abschuss nur außerhalb NSGs,</a:t>
            </a:r>
            <a:br>
              <a:rPr lang="de-DE" dirty="0"/>
            </a:br>
            <a:r>
              <a:rPr lang="de-DE" dirty="0"/>
              <a:t>NRW weit: Abschuss von insgesamt </a:t>
            </a:r>
            <a:r>
              <a:rPr lang="de-DE" b="1" dirty="0"/>
              <a:t>15000</a:t>
            </a:r>
            <a:r>
              <a:rPr lang="de-DE" dirty="0"/>
              <a:t> Vögeln</a:t>
            </a:r>
          </a:p>
          <a:p>
            <a:r>
              <a:rPr lang="de-DE" dirty="0"/>
              <a:t>Einzelanträge im Kreisgebiet, zunächst abgelehnt wegen mangelnder Datenlage</a:t>
            </a:r>
          </a:p>
          <a:p>
            <a:r>
              <a:rPr lang="de-DE" dirty="0" err="1"/>
              <a:t>Äschenschutzerlass</a:t>
            </a:r>
            <a:r>
              <a:rPr lang="de-DE" dirty="0"/>
              <a:t> seit </a:t>
            </a:r>
            <a:r>
              <a:rPr lang="de-DE" dirty="0" smtClean="0"/>
              <a:t>2014</a:t>
            </a:r>
          </a:p>
          <a:p>
            <a:r>
              <a:rPr lang="de-DE" dirty="0" smtClean="0"/>
              <a:t>Kormoran-Verordnung seit 2018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 smtClean="0"/>
              <a:pPr/>
              <a:t>05.12.2019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559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Entwicklung</a:t>
            </a:r>
            <a:br>
              <a:rPr lang="de-DE" b="1" dirty="0" smtClean="0">
                <a:solidFill>
                  <a:schemeClr val="accent2"/>
                </a:solidFill>
              </a:rPr>
            </a:br>
            <a:r>
              <a:rPr lang="de-DE" b="1" dirty="0" smtClean="0">
                <a:solidFill>
                  <a:schemeClr val="accent2"/>
                </a:solidFill>
              </a:rPr>
              <a:t>2006-2010 </a:t>
            </a: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2006 – 2010 (NRW)</a:t>
            </a:r>
            <a:endParaRPr lang="de-DE" dirty="0"/>
          </a:p>
        </p:txBody>
      </p:sp>
      <p:sp>
        <p:nvSpPr>
          <p:cNvPr id="30723" name="Rectangle 1027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000" dirty="0" smtClean="0">
                <a:solidFill>
                  <a:srgbClr val="002060"/>
                </a:solidFill>
              </a:rPr>
              <a:t/>
            </a:r>
            <a:br>
              <a:rPr lang="de-DE" sz="2000" dirty="0" smtClean="0">
                <a:solidFill>
                  <a:srgbClr val="002060"/>
                </a:solidFill>
              </a:rPr>
            </a:br>
            <a:endParaRPr lang="de-DE" sz="2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2000" dirty="0">
              <a:solidFill>
                <a:srgbClr val="33CC33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2006 – 2010 (RBK) </a:t>
            </a:r>
            <a:endParaRPr lang="de-DE" dirty="0"/>
          </a:p>
        </p:txBody>
      </p:sp>
      <p:graphicFrame>
        <p:nvGraphicFramePr>
          <p:cNvPr id="10" name="Inhaltsplatzhalt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04008950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94" y="2172196"/>
            <a:ext cx="4048095" cy="39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6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rgbClr val="D9E6F2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Kormoran 2011-2019 im RBK</a:t>
            </a:r>
            <a:endParaRPr lang="de-DE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14409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17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rgbClr val="D9E6F2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Kormoran 2011-2018 in NRW</a:t>
            </a:r>
            <a:endParaRPr lang="de-DE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6139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/>
              <a:pPr/>
              <a:t>05.12.2019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422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2"/>
                </a:solidFill>
              </a:rPr>
              <a:t>Große </a:t>
            </a:r>
            <a:r>
              <a:rPr lang="de-DE" b="1" dirty="0" err="1" smtClean="0">
                <a:solidFill>
                  <a:schemeClr val="accent2"/>
                </a:solidFill>
              </a:rPr>
              <a:t>Dhünn</a:t>
            </a:r>
            <a:r>
              <a:rPr lang="de-DE" b="1" dirty="0" smtClean="0">
                <a:solidFill>
                  <a:schemeClr val="accent2"/>
                </a:solidFill>
              </a:rPr>
              <a:t>-Talsperre</a:t>
            </a:r>
            <a:endParaRPr lang="de-DE" b="1" dirty="0">
              <a:solidFill>
                <a:schemeClr val="accent2"/>
              </a:solidFill>
            </a:endParaRPr>
          </a:p>
        </p:txBody>
      </p:sp>
      <p:pic>
        <p:nvPicPr>
          <p:cNvPr id="12" name="Inhaltsplatzhalter 11" descr="imp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88024" y="3284984"/>
            <a:ext cx="4038600" cy="2715025"/>
          </a:xfrm>
        </p:spPr>
      </p:pic>
      <p:sp>
        <p:nvSpPr>
          <p:cNvPr id="24" name="Inhaltsplatzhalter 23"/>
          <p:cNvSpPr>
            <a:spLocks noGrp="1"/>
          </p:cNvSpPr>
          <p:nvPr>
            <p:ph sz="half" idx="2"/>
          </p:nvPr>
        </p:nvSpPr>
        <p:spPr>
          <a:xfrm>
            <a:off x="683568" y="1981200"/>
            <a:ext cx="7774632" cy="4114800"/>
          </a:xfrm>
        </p:spPr>
        <p:txBody>
          <a:bodyPr/>
          <a:lstStyle/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Drittgrößte Trinkwassertalsperre Deutschlands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Gehäufte Nachweise bereits in den 80er Jahren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Ideale Jagdbedingungen für den Kormoran</a:t>
            </a:r>
          </a:p>
          <a:p>
            <a:r>
              <a:rPr lang="de-DE" sz="2400" dirty="0" err="1" smtClean="0">
                <a:solidFill>
                  <a:schemeClr val="tx1">
                    <a:lumMod val="75000"/>
                  </a:schemeClr>
                </a:solidFill>
              </a:rPr>
              <a:t>Talsperrenbetrieb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benötigt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große Raubfische zur Re-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err="1" smtClean="0">
                <a:solidFill>
                  <a:schemeClr val="tx1">
                    <a:lumMod val="75000"/>
                  </a:schemeClr>
                </a:solidFill>
              </a:rPr>
              <a:t>duktion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der Weißfische</a:t>
            </a:r>
          </a:p>
          <a:p>
            <a:pPr>
              <a:buNone/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 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         spezieller Besatz 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         mit großen Fi</a:t>
            </a:r>
            <a:r>
              <a:rPr lang="de-DE" sz="2400" dirty="0" smtClean="0"/>
              <a:t>schen</a:t>
            </a:r>
          </a:p>
          <a:p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 smtClean="0"/>
              <a:pPr/>
              <a:t>05.12.2019</a:t>
            </a:fld>
            <a:endParaRPr lang="de-DE"/>
          </a:p>
        </p:txBody>
      </p:sp>
      <p:sp>
        <p:nvSpPr>
          <p:cNvPr id="25" name="Pfeil nach rechts 24"/>
          <p:cNvSpPr/>
          <p:nvPr/>
        </p:nvSpPr>
        <p:spPr bwMode="auto">
          <a:xfrm>
            <a:off x="755576" y="5013176"/>
            <a:ext cx="978408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Hinweise</a:t>
            </a: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608512"/>
          </a:xfrm>
        </p:spPr>
        <p:txBody>
          <a:bodyPr>
            <a:normAutofit fontScale="85000" lnSpcReduction="20000"/>
          </a:bodyPr>
          <a:lstStyle/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Kormoran befindet sich auf, über oder näher als 250 (früher 200) Meter am Gewässer oder einer Anlage zur Fischzucht/-haltung</a:t>
            </a:r>
          </a:p>
          <a:p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Fortpflanzungszeit jetzt 2.3. bis 15.8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.,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(früher 16.02. bis 15.9.)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Nicht in Schutzgebieten (Naturschutz, Nationalpark, Natura 2000-Gebiet), (früher nicht an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B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rutkolonien)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Nicht in befriedeten Gebieten mit Ausnahme von eingefriedeten Anlagen zur Fischzucht/-haltung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Nur zur Jagd befugte Personen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Meldepflicht für getötete Kormorane an Untere Jagdbehörde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Verhinderung einer neuen Brutkolonie muss mindestens 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1 Woche vorher bei UNB angezeigt werden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LANUV schätzt jährlich Kormoranbestand,</a:t>
            </a:r>
            <a:b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3-jährig mittels Fischinfo-Datenbank die Fischentwicklung</a:t>
            </a:r>
          </a:p>
          <a:p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Landesregierung erwartet Bericht zu Verordnung bis 31.06.2025</a:t>
            </a:r>
          </a:p>
          <a:p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 smtClean="0"/>
              <a:pPr/>
              <a:t>05.12.2019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2"/>
                </a:solidFill>
              </a:rPr>
              <a:t>Aussicht</a:t>
            </a: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 smtClean="0">
                <a:solidFill>
                  <a:schemeClr val="tx1">
                    <a:lumMod val="75000"/>
                  </a:schemeClr>
                </a:solidFill>
              </a:rPr>
              <a:t>Der Kormoran wird durch die Maßnahme voraussichtlich nicht wirklich gefährdet.</a:t>
            </a:r>
          </a:p>
          <a:p>
            <a:r>
              <a:rPr lang="de-DE" sz="2800" dirty="0" smtClean="0">
                <a:solidFill>
                  <a:schemeClr val="tx1">
                    <a:lumMod val="75000"/>
                  </a:schemeClr>
                </a:solidFill>
              </a:rPr>
              <a:t>Die Äsche kann wahrscheinlich lokal über einen gewissen Zeitraum hin stärkere Populationen aufbauen.</a:t>
            </a:r>
          </a:p>
          <a:p>
            <a:r>
              <a:rPr lang="de-DE" sz="2800" dirty="0" smtClean="0">
                <a:solidFill>
                  <a:schemeClr val="tx1">
                    <a:lumMod val="75000"/>
                  </a:schemeClr>
                </a:solidFill>
              </a:rPr>
              <a:t>Populationsrelevante Maßnahmen erfordern ein überregionales Handeln europaweit</a:t>
            </a:r>
          </a:p>
          <a:p>
            <a:r>
              <a:rPr lang="de-DE" sz="2800" dirty="0" smtClean="0">
                <a:solidFill>
                  <a:schemeClr val="tx1">
                    <a:lumMod val="75000"/>
                  </a:schemeClr>
                </a:solidFill>
              </a:rPr>
              <a:t>Jetzt Abschüsse auch wieder an Teichanlagen möglich</a:t>
            </a: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24613"/>
            <a:ext cx="990600" cy="304800"/>
          </a:xfrm>
          <a:prstGeom prst="rect">
            <a:avLst/>
          </a:prstGeom>
        </p:spPr>
        <p:txBody>
          <a:bodyPr/>
          <a:lstStyle/>
          <a:p>
            <a:fld id="{D47228E7-AB23-40F8-A623-1929E2B40316}" type="datetime1">
              <a:rPr lang="de-DE" smtClean="0"/>
              <a:pPr/>
              <a:t>05.12.2019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BK_Design_Powerpoint">
  <a:themeElements>
    <a:clrScheme name="RBK_Farben_Powerpoint">
      <a:dk1>
        <a:srgbClr val="10218C"/>
      </a:dk1>
      <a:lt1>
        <a:sysClr val="window" lastClr="FFFFFF"/>
      </a:lt1>
      <a:dk2>
        <a:srgbClr val="017E4B"/>
      </a:dk2>
      <a:lt2>
        <a:srgbClr val="F4F3EC"/>
      </a:lt2>
      <a:accent1>
        <a:srgbClr val="6699CC"/>
      </a:accent1>
      <a:accent2>
        <a:srgbClr val="017E4B"/>
      </a:accent2>
      <a:accent3>
        <a:srgbClr val="5AB128"/>
      </a:accent3>
      <a:accent4>
        <a:srgbClr val="BBE0E3"/>
      </a:accent4>
      <a:accent5>
        <a:srgbClr val="10218C"/>
      </a:accent5>
      <a:accent6>
        <a:srgbClr val="7F7F7F"/>
      </a:accent6>
      <a:hlink>
        <a:srgbClr val="0066FF"/>
      </a:hlink>
      <a:folHlink>
        <a:srgbClr val="800080"/>
      </a:folHlink>
    </a:clrScheme>
    <a:fontScheme name="RBK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RBK_Design_Powerpoint</Template>
  <TotalTime>0</TotalTime>
  <Words>554</Words>
  <Application>Microsoft Office PowerPoint</Application>
  <PresentationFormat>Bildschirmpräsentation (4:3)</PresentationFormat>
  <Paragraphs>110</Paragraphs>
  <Slides>16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Frutiger LT Com 47 Light Cn</vt:lpstr>
      <vt:lpstr>RBK_Design_Powerpoint</vt:lpstr>
      <vt:lpstr>PowerPoint-Präsentation</vt:lpstr>
      <vt:lpstr>Kormorane und Äschen </vt:lpstr>
      <vt:lpstr>Aktueller Stand</vt:lpstr>
      <vt:lpstr>Was ist neu?</vt:lpstr>
      <vt:lpstr>Kritische Anmerkungen</vt:lpstr>
      <vt:lpstr>Bestandsentwicklung im RBK</vt:lpstr>
      <vt:lpstr>Bestandsentwicklung - Brutvögel</vt:lpstr>
      <vt:lpstr>Bestandsentwicklung Herbst-Rastbestand</vt:lpstr>
      <vt:lpstr>Kormoran - Fische</vt:lpstr>
      <vt:lpstr>Behördliche Umsetzungen im Kreisgebiet</vt:lpstr>
      <vt:lpstr>Entwicklung 2006-2010 </vt:lpstr>
      <vt:lpstr>Kormoran 2011-2019 im RBK</vt:lpstr>
      <vt:lpstr>Kormoran 2011-2018 in NRW</vt:lpstr>
      <vt:lpstr>Große Dhünn-Talsperre</vt:lpstr>
      <vt:lpstr>Hinweise</vt:lpstr>
      <vt:lpstr>Aussicht</vt:lpstr>
    </vt:vector>
  </TitlesOfParts>
  <Company>RBK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Auffangstationen</dc:title>
  <dc:creator>knickmei</dc:creator>
  <cp:lastModifiedBy>Selzer, Marion</cp:lastModifiedBy>
  <cp:revision>270</cp:revision>
  <dcterms:created xsi:type="dcterms:W3CDTF">2008-02-25T09:35:18Z</dcterms:created>
  <dcterms:modified xsi:type="dcterms:W3CDTF">2019-12-05T08:53:36Z</dcterms:modified>
</cp:coreProperties>
</file>