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2" r:id="rId1"/>
    <p:sldMasterId id="2147483695" r:id="rId2"/>
  </p:sldMasterIdLst>
  <p:notesMasterIdLst>
    <p:notesMasterId r:id="rId9"/>
  </p:notes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6A1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Helle Formatvorlage 3 - Akz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D27102A9-8310-4765-A935-A1911B00CA55}" styleName="Helle Formatvorlage 1 - Akz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Keine Formatvorlage, kein Gitternetz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32" autoAdjust="0"/>
  </p:normalViewPr>
  <p:slideViewPr>
    <p:cSldViewPr>
      <p:cViewPr varScale="1">
        <p:scale>
          <a:sx n="130" d="100"/>
          <a:sy n="130" d="100"/>
        </p:scale>
        <p:origin x="93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12B361-D543-4230-9D06-F269F7127F33}" type="datetimeFigureOut">
              <a:rPr lang="de-DE" smtClean="0"/>
              <a:pPr/>
              <a:t>17.06.2021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7F7A17-62B2-425A-8A23-4A9A09E7C1D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3728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6841572" y="5372607"/>
            <a:ext cx="2302428" cy="14847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7" descr="Logo.t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220274" y="5528594"/>
            <a:ext cx="1849831" cy="896417"/>
          </a:xfrm>
          <a:prstGeom prst="rect">
            <a:avLst/>
          </a:prstGeom>
        </p:spPr>
      </p:pic>
      <p:sp>
        <p:nvSpPr>
          <p:cNvPr id="9" name="Textfeld 8"/>
          <p:cNvSpPr txBox="1"/>
          <p:nvPr userDrawn="1"/>
        </p:nvSpPr>
        <p:spPr>
          <a:xfrm>
            <a:off x="7180310" y="6480720"/>
            <a:ext cx="20517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 smtClean="0">
                <a:latin typeface="Frutiger LT Com 47 Light Cn" pitchFamily="34" charset="0"/>
              </a:rPr>
              <a:t>Rheinisch-Bergischer Kreis</a:t>
            </a:r>
            <a:endParaRPr lang="de-DE" sz="1100" b="1" dirty="0">
              <a:latin typeface="Frutiger LT Com 47 Light Cn" pitchFamily="34" charset="0"/>
            </a:endParaRPr>
          </a:p>
        </p:txBody>
      </p:sp>
      <p:sp>
        <p:nvSpPr>
          <p:cNvPr id="10" name="Titel 1"/>
          <p:cNvSpPr>
            <a:spLocks noGrp="1"/>
          </p:cNvSpPr>
          <p:nvPr>
            <p:ph type="ctrTitle"/>
          </p:nvPr>
        </p:nvSpPr>
        <p:spPr>
          <a:xfrm>
            <a:off x="685800" y="980728"/>
            <a:ext cx="7772400" cy="1470025"/>
          </a:xfrm>
        </p:spPr>
        <p:txBody>
          <a:bodyPr/>
          <a:lstStyle>
            <a:lvl1pPr algn="l"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1" name="Untertitel 2"/>
          <p:cNvSpPr>
            <a:spLocks noGrp="1"/>
          </p:cNvSpPr>
          <p:nvPr>
            <p:ph type="subTitle" idx="1"/>
          </p:nvPr>
        </p:nvSpPr>
        <p:spPr>
          <a:xfrm>
            <a:off x="683568" y="2780928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pic>
        <p:nvPicPr>
          <p:cNvPr id="15" name="Grafik 14" descr="startseite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12" y="5373216"/>
            <a:ext cx="7181850" cy="1485900"/>
          </a:xfrm>
          <a:prstGeom prst="rect">
            <a:avLst/>
          </a:prstGeom>
        </p:spPr>
      </p:pic>
      <p:cxnSp>
        <p:nvCxnSpPr>
          <p:cNvPr id="16" name="Gerade Verbindung 15"/>
          <p:cNvCxnSpPr/>
          <p:nvPr userDrawn="1"/>
        </p:nvCxnSpPr>
        <p:spPr>
          <a:xfrm>
            <a:off x="0" y="5363885"/>
            <a:ext cx="9144000" cy="0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ohne_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5"/>
          <p:cNvSpPr txBox="1">
            <a:spLocks/>
          </p:cNvSpPr>
          <p:nvPr userDrawn="1"/>
        </p:nvSpPr>
        <p:spPr>
          <a:xfrm>
            <a:off x="467544" y="6582562"/>
            <a:ext cx="1080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Folie    </a:t>
            </a:r>
            <a:fld id="{E1DE5C5D-78D4-4524-BC6F-BBBCDBE91119}" type="slidenum"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Grafik 7" descr="rbk_logo.tif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6372200" y="6422159"/>
            <a:ext cx="2324238" cy="319209"/>
          </a:xfrm>
          <a:prstGeom prst="rect">
            <a:avLst/>
          </a:prstGeom>
        </p:spPr>
      </p:pic>
      <p:graphicFrame>
        <p:nvGraphicFramePr>
          <p:cNvPr id="11" name="Tabelle 10"/>
          <p:cNvGraphicFramePr>
            <a:graphicFrameLocks noGrp="1"/>
          </p:cNvGraphicFramePr>
          <p:nvPr userDrawn="1"/>
        </p:nvGraphicFramePr>
        <p:xfrm>
          <a:off x="457256" y="6237312"/>
          <a:ext cx="2160240" cy="426720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514344"/>
                <a:gridCol w="1645896"/>
              </a:tblGrid>
              <a:tr h="180000">
                <a:tc>
                  <a:txBody>
                    <a:bodyPr/>
                    <a:lstStyle/>
                    <a:p>
                      <a:r>
                        <a:rPr lang="de-DE" sz="800" dirty="0" smtClean="0"/>
                        <a:t>Autor</a:t>
                      </a:r>
                      <a:endParaRPr lang="de-DE" sz="800" b="0" dirty="0"/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de-DE" sz="800" dirty="0" smtClean="0"/>
                        <a:t>RBK</a:t>
                      </a:r>
                      <a:endParaRPr lang="de-DE" sz="8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80000">
                <a:tc>
                  <a:txBody>
                    <a:bodyPr/>
                    <a:lstStyle/>
                    <a:p>
                      <a:r>
                        <a:rPr lang="de-DE" sz="800" dirty="0" smtClean="0"/>
                        <a:t>Datum</a:t>
                      </a:r>
                      <a:endParaRPr lang="de-DE" sz="800" dirty="0"/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de-DE" sz="8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cxnSp>
        <p:nvCxnSpPr>
          <p:cNvPr id="9" name="Gerade Verbindung 8"/>
          <p:cNvCxnSpPr/>
          <p:nvPr userDrawn="1"/>
        </p:nvCxnSpPr>
        <p:spPr>
          <a:xfrm>
            <a:off x="0" y="6165304"/>
            <a:ext cx="9144000" cy="0"/>
          </a:xfrm>
          <a:prstGeom prst="line">
            <a:avLst/>
          </a:prstGeom>
          <a:ln w="50800">
            <a:solidFill>
              <a:schemeClr val="accent1"/>
            </a:solidFill>
          </a:ln>
          <a:effectLst>
            <a:outerShdw blurRad="50800" dist="50800" dir="5400000" algn="ctr" rotWithShape="0">
              <a:schemeClr val="accent3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980728"/>
            <a:ext cx="8134672" cy="1470025"/>
          </a:xfrm>
        </p:spPr>
        <p:txBody>
          <a:bodyPr/>
          <a:lstStyle/>
          <a:p>
            <a:r>
              <a:rPr lang="de-DE" sz="2400" dirty="0" smtClean="0"/>
              <a:t>Sitzung des Naturschutzbeirates am 16.06.2021</a:t>
            </a:r>
            <a:br>
              <a:rPr lang="de-DE" sz="2400" dirty="0" smtClean="0"/>
            </a:b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TOP 10 - Stand der Umsetzung des Ersatzgeldkonzeptes</a:t>
            </a:r>
            <a:endParaRPr lang="de-DE" sz="24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e-DE" sz="2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1. Beispielmaßnahmen </a:t>
            </a:r>
            <a:r>
              <a:rPr lang="de-DE" sz="2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Umsetzung 2020</a:t>
            </a:r>
          </a:p>
          <a:p>
            <a:r>
              <a:rPr lang="de-DE" sz="2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2. Planung Maßnahmen 2021</a:t>
            </a:r>
            <a:endParaRPr lang="de-DE" sz="2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2341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2"/>
          <p:cNvSpPr txBox="1">
            <a:spLocks/>
          </p:cNvSpPr>
          <p:nvPr/>
        </p:nvSpPr>
        <p:spPr>
          <a:xfrm>
            <a:off x="539552" y="548680"/>
            <a:ext cx="6840760" cy="144016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2400" dirty="0" smtClean="0">
                <a:latin typeface="+mj-lt"/>
                <a:ea typeface="+mj-ea"/>
                <a:cs typeface="+mj-cs"/>
              </a:rPr>
              <a:t>Beispielmaßnahmen Umsetzung 2020</a:t>
            </a:r>
          </a:p>
          <a:p>
            <a:pPr marL="0" indent="0">
              <a:buNone/>
            </a:pPr>
            <a:endParaRPr lang="de-DE" sz="2400" dirty="0" smtClean="0">
              <a:latin typeface="+mj-lt"/>
              <a:ea typeface="+mj-ea"/>
              <a:cs typeface="+mj-cs"/>
            </a:endParaRPr>
          </a:p>
          <a:p>
            <a:pPr marL="0" indent="0">
              <a:buNone/>
            </a:pPr>
            <a:r>
              <a:rPr lang="de-DE" sz="1600" b="1" dirty="0"/>
              <a:t>LSG </a:t>
            </a:r>
            <a:r>
              <a:rPr lang="de-DE" sz="1600" b="1" dirty="0" smtClean="0"/>
              <a:t>„Bergische </a:t>
            </a:r>
            <a:r>
              <a:rPr lang="de-DE" sz="1600" b="1" dirty="0" err="1" smtClean="0"/>
              <a:t>Heideterasse</a:t>
            </a:r>
            <a:r>
              <a:rPr lang="de-DE" sz="1600" b="1" dirty="0" smtClean="0"/>
              <a:t>“ </a:t>
            </a:r>
            <a:r>
              <a:rPr lang="de-DE" sz="1600" b="1" dirty="0"/>
              <a:t>und </a:t>
            </a:r>
            <a:r>
              <a:rPr lang="de-DE" sz="1600" b="1" dirty="0" smtClean="0"/>
              <a:t>LB „Unterscheider </a:t>
            </a:r>
            <a:r>
              <a:rPr lang="de-DE" sz="1600" b="1" dirty="0" err="1" smtClean="0"/>
              <a:t>Bachtal</a:t>
            </a:r>
            <a:r>
              <a:rPr lang="de-DE" sz="1600" b="1" dirty="0" smtClean="0"/>
              <a:t>“</a:t>
            </a:r>
            <a:endParaRPr lang="de-DE" sz="1600" dirty="0"/>
          </a:p>
          <a:p>
            <a:pPr marL="0" indent="0">
              <a:buNone/>
            </a:pPr>
            <a:endParaRPr lang="de-DE" sz="2400" dirty="0" smtClean="0">
              <a:latin typeface="+mj-lt"/>
              <a:ea typeface="+mj-ea"/>
              <a:cs typeface="+mj-cs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2002822"/>
            <a:ext cx="4320000" cy="3228304"/>
          </a:xfrm>
          <a:prstGeom prst="rect">
            <a:avLst/>
          </a:prstGeom>
          <a:noFill/>
          <a:ln>
            <a:noFill/>
          </a:ln>
          <a:effectLst>
            <a:softEdge rad="101600"/>
          </a:effectLst>
        </p:spPr>
      </p:pic>
      <p:sp>
        <p:nvSpPr>
          <p:cNvPr id="4" name="Textfeld 3"/>
          <p:cNvSpPr txBox="1">
            <a:spLocks noChangeAspect="1"/>
          </p:cNvSpPr>
          <p:nvPr/>
        </p:nvSpPr>
        <p:spPr>
          <a:xfrm>
            <a:off x="5004048" y="1978103"/>
            <a:ext cx="388843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dirty="0"/>
              <a:t>Bei dieser Maßnahme </a:t>
            </a:r>
            <a:r>
              <a:rPr lang="de-DE" sz="1200" dirty="0" smtClean="0"/>
              <a:t>wurde ein ehemaliger Fischteich </a:t>
            </a:r>
            <a:r>
              <a:rPr lang="de-DE" sz="1200" dirty="0"/>
              <a:t>als Habitat für heimische </a:t>
            </a:r>
            <a:r>
              <a:rPr lang="de-DE" sz="1200" dirty="0" smtClean="0"/>
              <a:t>Amphibien aufgewertet. Bei dem Teich handelt es sich um ein Geschütztes Biotop nach § 30 des Bundesnaturschutzgesetzes.</a:t>
            </a:r>
          </a:p>
          <a:p>
            <a:pPr algn="just"/>
            <a:r>
              <a:rPr lang="de-DE" sz="1200" dirty="0" smtClean="0"/>
              <a:t>Infolge </a:t>
            </a:r>
            <a:r>
              <a:rPr lang="de-DE" sz="1200" dirty="0"/>
              <a:t>einer </a:t>
            </a:r>
            <a:r>
              <a:rPr lang="de-DE" sz="1200" dirty="0" smtClean="0"/>
              <a:t>Nutzungsaufgabe </a:t>
            </a:r>
            <a:r>
              <a:rPr lang="de-DE" sz="1200" dirty="0"/>
              <a:t>war der Teich über Jahre hinweg verlandet. Durch </a:t>
            </a:r>
            <a:r>
              <a:rPr lang="de-DE" sz="1200" dirty="0" smtClean="0"/>
              <a:t>Entschlammungs-arbeiten </a:t>
            </a:r>
            <a:r>
              <a:rPr lang="de-DE" sz="1200" dirty="0"/>
              <a:t>konnten alte </a:t>
            </a:r>
            <a:r>
              <a:rPr lang="de-DE" sz="1200" dirty="0" smtClean="0"/>
              <a:t>Freiwasserzonen </a:t>
            </a:r>
            <a:r>
              <a:rPr lang="de-DE" sz="1200" dirty="0"/>
              <a:t>zwischen </a:t>
            </a:r>
            <a:r>
              <a:rPr lang="de-DE" sz="1200" dirty="0" err="1"/>
              <a:t>Röhrichtbereichen</a:t>
            </a:r>
            <a:r>
              <a:rPr lang="de-DE" sz="1200" dirty="0"/>
              <a:t> </a:t>
            </a:r>
            <a:r>
              <a:rPr lang="de-DE" sz="1200" dirty="0" smtClean="0"/>
              <a:t>wiederhergestellt </a:t>
            </a:r>
            <a:r>
              <a:rPr lang="de-DE" sz="1200" dirty="0"/>
              <a:t>werden. Der Einschlag eines Teils des Ufergehölzes stellt nun sicher, dass Amphibien wieder besonnte Bereiche am und im Gewässer </a:t>
            </a:r>
            <a:r>
              <a:rPr lang="de-DE" sz="1200" dirty="0" smtClean="0"/>
              <a:t>vorfinden.</a:t>
            </a:r>
          </a:p>
          <a:p>
            <a:pPr algn="just"/>
            <a:r>
              <a:rPr lang="de-DE" sz="1200" dirty="0" smtClean="0"/>
              <a:t>Somit </a:t>
            </a:r>
            <a:r>
              <a:rPr lang="de-DE" sz="1200" dirty="0"/>
              <a:t>wurde das Maßnahmengebiet in seiner Funktion als </a:t>
            </a:r>
            <a:r>
              <a:rPr lang="de-DE" sz="1200" dirty="0" smtClean="0"/>
              <a:t>Lebensraum </a:t>
            </a:r>
            <a:r>
              <a:rPr lang="de-DE" sz="1200" dirty="0"/>
              <a:t>für die lokale Amphibienpopulation und weitere Tier- und Pflanzenarten aufgewertet.</a:t>
            </a:r>
          </a:p>
          <a:p>
            <a:pPr algn="just"/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2810161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2"/>
          <p:cNvSpPr txBox="1">
            <a:spLocks/>
          </p:cNvSpPr>
          <p:nvPr/>
        </p:nvSpPr>
        <p:spPr>
          <a:xfrm>
            <a:off x="539552" y="548680"/>
            <a:ext cx="8352928" cy="144016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2400" dirty="0" smtClean="0">
                <a:latin typeface="+mj-lt"/>
                <a:ea typeface="+mj-ea"/>
                <a:cs typeface="+mj-cs"/>
              </a:rPr>
              <a:t>Beispielmaßnahmen Umsetzung 2020</a:t>
            </a:r>
          </a:p>
          <a:p>
            <a:pPr marL="0" indent="0">
              <a:buNone/>
            </a:pPr>
            <a:endParaRPr lang="de-DE" sz="2400" dirty="0" smtClean="0">
              <a:latin typeface="+mj-lt"/>
              <a:ea typeface="+mj-ea"/>
              <a:cs typeface="+mj-cs"/>
            </a:endParaRPr>
          </a:p>
          <a:p>
            <a:pPr marL="0" indent="0">
              <a:buNone/>
            </a:pPr>
            <a:r>
              <a:rPr lang="de-DE" sz="1600" b="1" dirty="0"/>
              <a:t>LSG </a:t>
            </a:r>
            <a:r>
              <a:rPr lang="de-DE" sz="1600" b="1" dirty="0" smtClean="0"/>
              <a:t>„Bergische </a:t>
            </a:r>
            <a:r>
              <a:rPr lang="de-DE" sz="1600" b="1" dirty="0"/>
              <a:t>Hochfläche um Kürten, südlich </a:t>
            </a:r>
            <a:r>
              <a:rPr lang="de-DE" sz="1600" b="1" dirty="0" err="1" smtClean="0"/>
              <a:t>Biesfeld</a:t>
            </a:r>
            <a:r>
              <a:rPr lang="de-DE" sz="1600" b="1" dirty="0" smtClean="0"/>
              <a:t>“ </a:t>
            </a:r>
            <a:r>
              <a:rPr lang="de-DE" sz="1600" b="1" dirty="0"/>
              <a:t>und </a:t>
            </a:r>
            <a:endParaRPr lang="de-DE" sz="1600" b="1" dirty="0" smtClean="0"/>
          </a:p>
          <a:p>
            <a:pPr marL="0" indent="0">
              <a:buNone/>
            </a:pPr>
            <a:r>
              <a:rPr lang="de-DE" sz="1600" b="1" dirty="0" smtClean="0"/>
              <a:t>ND „Ehemaliger Steinbruch </a:t>
            </a:r>
            <a:r>
              <a:rPr lang="de-DE" sz="1600" b="1" dirty="0"/>
              <a:t>bei </a:t>
            </a:r>
            <a:r>
              <a:rPr lang="de-DE" sz="1600" b="1" dirty="0" err="1"/>
              <a:t>Dürscheider</a:t>
            </a:r>
            <a:r>
              <a:rPr lang="de-DE" sz="1600" b="1" dirty="0"/>
              <a:t> </a:t>
            </a:r>
            <a:r>
              <a:rPr lang="de-DE" sz="1600" b="1" dirty="0" smtClean="0"/>
              <a:t>Hütte“</a:t>
            </a:r>
            <a:endParaRPr lang="de-DE" sz="1600" b="1" dirty="0"/>
          </a:p>
          <a:p>
            <a:pPr marL="0" indent="0">
              <a:buNone/>
            </a:pPr>
            <a:endParaRPr lang="de-DE" sz="2400" dirty="0" smtClean="0">
              <a:latin typeface="+mj-lt"/>
              <a:ea typeface="+mj-ea"/>
              <a:cs typeface="+mj-cs"/>
            </a:endParaRPr>
          </a:p>
        </p:txBody>
      </p:sp>
      <p:sp>
        <p:nvSpPr>
          <p:cNvPr id="4" name="Textfeld 3"/>
          <p:cNvSpPr txBox="1">
            <a:spLocks noChangeAspect="1"/>
          </p:cNvSpPr>
          <p:nvPr/>
        </p:nvSpPr>
        <p:spPr>
          <a:xfrm>
            <a:off x="5004048" y="1978103"/>
            <a:ext cx="38884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dirty="0"/>
              <a:t>Bei dieser Maßnahme handelt es sich um die Freistellung und </a:t>
            </a:r>
            <a:r>
              <a:rPr lang="de-DE" sz="1200" dirty="0" err="1"/>
              <a:t>Entbuschung</a:t>
            </a:r>
            <a:r>
              <a:rPr lang="de-DE" sz="1200" dirty="0"/>
              <a:t> eines ehemaligen, als Naturdenkmal unter Schutz </a:t>
            </a:r>
            <a:r>
              <a:rPr lang="de-DE" sz="1200" dirty="0" smtClean="0"/>
              <a:t>gestellten </a:t>
            </a:r>
            <a:r>
              <a:rPr lang="de-DE" sz="1200" dirty="0"/>
              <a:t>Steinbruchs. Der Steinbruch wurde aufgrund natürlicher Sukzessionsprozesse zunehmend beschattet und konnte seine Funktion als ökologischer Sonderstandort immer weniger erfüllen. Daher wurden die Felswände und die Steinbruchsohle wieder freigestellt, sodass eine </a:t>
            </a:r>
            <a:r>
              <a:rPr lang="de-DE" sz="1200" dirty="0" err="1"/>
              <a:t>Besonnung</a:t>
            </a:r>
            <a:r>
              <a:rPr lang="de-DE" sz="1200" dirty="0"/>
              <a:t> der Steinoberflächen sichergestellt wird. Diese stehen nun wechselwarmen Tieren und Insekten, sowie typischer Felsspaltenvegetation wieder zur Verfügung.</a:t>
            </a:r>
            <a:endParaRPr lang="de-DE" sz="1400" dirty="0"/>
          </a:p>
        </p:txBody>
      </p:sp>
      <p:pic>
        <p:nvPicPr>
          <p:cNvPr id="5" name="Grafik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99024"/>
            <a:ext cx="4320001" cy="3232102"/>
          </a:xfrm>
          <a:prstGeom prst="rect">
            <a:avLst/>
          </a:prstGeom>
          <a:noFill/>
          <a:ln>
            <a:noFill/>
          </a:ln>
          <a:effectLst>
            <a:softEdge rad="101600"/>
          </a:effectLst>
        </p:spPr>
      </p:pic>
    </p:spTree>
    <p:extLst>
      <p:ext uri="{BB962C8B-B14F-4D97-AF65-F5344CB8AC3E}">
        <p14:creationId xmlns:p14="http://schemas.microsoft.com/office/powerpoint/2010/main" val="376273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2"/>
          <p:cNvSpPr txBox="1">
            <a:spLocks/>
          </p:cNvSpPr>
          <p:nvPr/>
        </p:nvSpPr>
        <p:spPr>
          <a:xfrm>
            <a:off x="539552" y="548680"/>
            <a:ext cx="8352928" cy="144016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2400" dirty="0" smtClean="0">
                <a:latin typeface="+mj-lt"/>
                <a:ea typeface="+mj-ea"/>
                <a:cs typeface="+mj-cs"/>
              </a:rPr>
              <a:t>Beispielmaßnahmen Umsetzung 2020</a:t>
            </a:r>
          </a:p>
          <a:p>
            <a:pPr marL="0" indent="0">
              <a:buNone/>
            </a:pPr>
            <a:endParaRPr lang="de-DE" sz="2400" dirty="0" smtClean="0">
              <a:latin typeface="+mj-lt"/>
              <a:ea typeface="+mj-ea"/>
              <a:cs typeface="+mj-cs"/>
            </a:endParaRPr>
          </a:p>
          <a:p>
            <a:pPr marL="0" indent="0">
              <a:buNone/>
            </a:pPr>
            <a:r>
              <a:rPr lang="de-DE" sz="1600" b="1" dirty="0"/>
              <a:t>LSG </a:t>
            </a:r>
            <a:r>
              <a:rPr lang="de-DE" sz="1600" b="1" dirty="0" smtClean="0"/>
              <a:t>„Bergische </a:t>
            </a:r>
            <a:r>
              <a:rPr lang="de-DE" sz="1600" b="1" dirty="0"/>
              <a:t>Hochfläche um </a:t>
            </a:r>
            <a:r>
              <a:rPr lang="de-DE" sz="1600" b="1" dirty="0" smtClean="0"/>
              <a:t>Overath“ </a:t>
            </a:r>
            <a:endParaRPr lang="de-DE" sz="2400" dirty="0" smtClean="0">
              <a:latin typeface="+mj-lt"/>
              <a:ea typeface="+mj-ea"/>
              <a:cs typeface="+mj-cs"/>
            </a:endParaRPr>
          </a:p>
        </p:txBody>
      </p:sp>
      <p:sp>
        <p:nvSpPr>
          <p:cNvPr id="3" name="Textfeld 2"/>
          <p:cNvSpPr txBox="1">
            <a:spLocks noChangeAspect="1"/>
          </p:cNvSpPr>
          <p:nvPr/>
        </p:nvSpPr>
        <p:spPr>
          <a:xfrm>
            <a:off x="5004048" y="1978103"/>
            <a:ext cx="38884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dirty="0"/>
              <a:t>Bei der Maßnahmenfläche handelt es sich um eine Ergänzungspflanzung einer </a:t>
            </a:r>
            <a:r>
              <a:rPr lang="de-DE" sz="1200" dirty="0" smtClean="0"/>
              <a:t>Streuobstwiese.</a:t>
            </a:r>
          </a:p>
          <a:p>
            <a:pPr algn="just"/>
            <a:r>
              <a:rPr lang="de-DE" sz="1200" dirty="0" smtClean="0"/>
              <a:t>Der </a:t>
            </a:r>
            <a:r>
              <a:rPr lang="de-DE" sz="1200" dirty="0"/>
              <a:t>bepflanzte Hangbereich hat eine südsüdöstliche Ausrichtung und befindet sich in der Nähe von </a:t>
            </a:r>
            <a:r>
              <a:rPr lang="de-DE" sz="1200" dirty="0" err="1"/>
              <a:t>Immekeppel</a:t>
            </a:r>
            <a:r>
              <a:rPr lang="de-DE" sz="1200" dirty="0"/>
              <a:t> in Overath. Es wurden insgesamt 100 hochstämmige Bäume regionaltypischer und alter bergischer Obstsorten aus ökologischem Anbau </a:t>
            </a:r>
            <a:r>
              <a:rPr lang="de-DE" sz="1200" dirty="0" smtClean="0"/>
              <a:t>gepflanzt.</a:t>
            </a:r>
          </a:p>
          <a:p>
            <a:pPr algn="just"/>
            <a:r>
              <a:rPr lang="de-DE" sz="1200" dirty="0" smtClean="0"/>
              <a:t>In </a:t>
            </a:r>
            <a:r>
              <a:rPr lang="de-DE" sz="1200" dirty="0"/>
              <a:t>den kommenden Jahren soll die Fläche um weitere Obstsorten ergänzt werden. Der Schnitt der Obstbäume wurde für die kommenden Jahre vertraglich </a:t>
            </a:r>
            <a:r>
              <a:rPr lang="de-DE" sz="1200" dirty="0" smtClean="0"/>
              <a:t>gesichert.</a:t>
            </a:r>
          </a:p>
          <a:p>
            <a:pPr algn="just"/>
            <a:r>
              <a:rPr lang="de-DE" sz="1200" dirty="0" smtClean="0"/>
              <a:t>Die </a:t>
            </a:r>
            <a:r>
              <a:rPr lang="de-DE" sz="1200" dirty="0"/>
              <a:t>Maßnahme dient dem Erhalt und der Entwicklung der Leistungsfähigkeit des Naturhaushaltes der vielgestaltigen Kulturlandschaft.</a:t>
            </a:r>
          </a:p>
        </p:txBody>
      </p:sp>
      <p:pic>
        <p:nvPicPr>
          <p:cNvPr id="5" name="Grafik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38" y="1978102"/>
            <a:ext cx="4320000" cy="3253023"/>
          </a:xfrm>
          <a:prstGeom prst="rect">
            <a:avLst/>
          </a:prstGeom>
          <a:noFill/>
          <a:ln>
            <a:noFill/>
          </a:ln>
          <a:effectLst>
            <a:softEdge rad="101600"/>
          </a:effectLst>
        </p:spPr>
      </p:pic>
    </p:spTree>
    <p:extLst>
      <p:ext uri="{BB962C8B-B14F-4D97-AF65-F5344CB8AC3E}">
        <p14:creationId xmlns:p14="http://schemas.microsoft.com/office/powerpoint/2010/main" val="4120018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11560" y="119606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457200" y="443683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graphicFrame>
        <p:nvGraphicFramePr>
          <p:cNvPr id="13" name="Tabel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799626"/>
              </p:ext>
            </p:extLst>
          </p:nvPr>
        </p:nvGraphicFramePr>
        <p:xfrm>
          <a:off x="617161" y="1775064"/>
          <a:ext cx="7627247" cy="33101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6527"/>
                <a:gridCol w="1080120"/>
                <a:gridCol w="2520280"/>
                <a:gridCol w="2880320"/>
              </a:tblGrid>
              <a:tr h="33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effectLst/>
                        </a:rPr>
                        <a:t>Art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effectLst/>
                        </a:rPr>
                        <a:t>Gemeinde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Schutzgebiet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Maßnahme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</a:tr>
              <a:tr h="33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Ersatzgeld,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LP-Umsetzung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Rösrath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effectLst/>
                        </a:rPr>
                        <a:t>NSG </a:t>
                      </a:r>
                      <a:r>
                        <a:rPr lang="de-DE" sz="1000" dirty="0" err="1">
                          <a:effectLst/>
                        </a:rPr>
                        <a:t>Kupfersiefer</a:t>
                      </a:r>
                      <a:r>
                        <a:rPr lang="de-DE" sz="1000" dirty="0">
                          <a:effectLst/>
                        </a:rPr>
                        <a:t> </a:t>
                      </a:r>
                      <a:r>
                        <a:rPr lang="de-DE" sz="1000" dirty="0" err="1">
                          <a:effectLst/>
                        </a:rPr>
                        <a:t>Bachtal</a:t>
                      </a:r>
                      <a:r>
                        <a:rPr lang="de-DE" sz="1000" dirty="0">
                          <a:effectLst/>
                        </a:rPr>
                        <a:t> in Rösrath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2- malige Beweidung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</a:tr>
              <a:tr h="33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Ersatzgeld,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LP-Umsetzung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Wermelskirchen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NSG Heintjeshammer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Gehölzeinschlag und Flächenräumung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</a:tr>
              <a:tr h="33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Ersatzgeld,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LP-Umsetzung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Bergisch- Gladbach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NSG Volbachtal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2- malige manuelle Mahd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</a:tr>
              <a:tr h="33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Ersatzgeld,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LP-Umsetzung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effectLst/>
                        </a:rPr>
                        <a:t>Bergisch- Gladbach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NSG Die Schlade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Gehölzentnahme / Felswandfreistellung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</a:tr>
              <a:tr h="33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Ersatzgeld,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LP-Umsetzung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Overath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NSG Schlingenbachtal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2-malige Beweidung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</a:tr>
              <a:tr h="33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Ersatzgeld,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LP-Umsetzung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Wermelskirchen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NSG Eifgenbachtal und Seitentäler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1 Mal manuelle Mahd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</a:tr>
              <a:tr h="33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Ersatzgeld,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LP-Umsetzung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Wermelskirchen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NSG Dhünntal und Linnefetal mit Seitentälern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2- malige Beweidung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</a:tr>
              <a:tr h="33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Ersatzgeld,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LP-Umsetzung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Overath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NSG Naafbachtal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1 Mal manuelle Mahd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</a:tr>
              <a:tr h="33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Ersatzgeld,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LP-Umsetzung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Overath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NSG Kombachtal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effectLst/>
                        </a:rPr>
                        <a:t>Beweidung Rinder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</a:tr>
            </a:tbl>
          </a:graphicData>
        </a:graphic>
      </p:graphicFrame>
      <p:sp>
        <p:nvSpPr>
          <p:cNvPr id="7" name="Textfeld 6"/>
          <p:cNvSpPr txBox="1"/>
          <p:nvPr/>
        </p:nvSpPr>
        <p:spPr>
          <a:xfrm>
            <a:off x="539552" y="560778"/>
            <a:ext cx="736406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/>
              <a:t>Planung Maßnahmen 2021</a:t>
            </a:r>
          </a:p>
          <a:p>
            <a:endParaRPr lang="de-DE" sz="1200" dirty="0" smtClean="0"/>
          </a:p>
          <a:p>
            <a:r>
              <a:rPr lang="de-DE" sz="1200" dirty="0" smtClean="0"/>
              <a:t>Für </a:t>
            </a:r>
            <a:r>
              <a:rPr lang="de-DE" sz="1200" dirty="0"/>
              <a:t>das Jahr 2021 ist die Ausgabe von kalkuliert 183.752,76 € </a:t>
            </a:r>
            <a:r>
              <a:rPr lang="de-DE" sz="1200" dirty="0" smtClean="0"/>
              <a:t>Ersatzgeldern geplant</a:t>
            </a:r>
            <a:r>
              <a:rPr lang="de-DE" sz="1200" dirty="0"/>
              <a:t>, </a:t>
            </a:r>
            <a:r>
              <a:rPr lang="de-DE" sz="1200" dirty="0" smtClean="0"/>
              <a:t>davon 105.756,00 €</a:t>
            </a:r>
          </a:p>
          <a:p>
            <a:r>
              <a:rPr lang="de-DE" sz="1200" dirty="0" smtClean="0"/>
              <a:t>Unmittelbar in </a:t>
            </a:r>
            <a:r>
              <a:rPr lang="de-DE" sz="1200" dirty="0"/>
              <a:t>der Landschaftsplan- Umsetzung und 11.996,76 € als Eigenanteil der </a:t>
            </a:r>
            <a:r>
              <a:rPr lang="de-DE" sz="1200" dirty="0" err="1"/>
              <a:t>FöNa</a:t>
            </a:r>
            <a:r>
              <a:rPr lang="de-DE" sz="1200" dirty="0"/>
              <a:t>- Maßnahmen.</a:t>
            </a:r>
          </a:p>
          <a:p>
            <a:endParaRPr lang="de-DE" dirty="0" smtClean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8409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83568" y="76398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247527"/>
              </p:ext>
            </p:extLst>
          </p:nvPr>
        </p:nvGraphicFramePr>
        <p:xfrm>
          <a:off x="611560" y="1142068"/>
          <a:ext cx="7632848" cy="43031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2128"/>
                <a:gridCol w="1080120"/>
                <a:gridCol w="2520280"/>
                <a:gridCol w="2880320"/>
              </a:tblGrid>
              <a:tr h="33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effectLst/>
                        </a:rPr>
                        <a:t>Art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effectLst/>
                        </a:rPr>
                        <a:t>Gemeinde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Schutzgebiet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Maßnahme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</a:tr>
              <a:tr h="33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Ersatzgeld,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LP-Umsetzung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Burscheid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NSG Eifgenbachtal und Seitentäler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effectLst/>
                        </a:rPr>
                        <a:t>2- malige Adlerfarnmahd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</a:tr>
              <a:tr h="33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Ersatzgeld,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LP-Umsetzung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Overath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LSG Bergische Hochfläche um Overath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Obst - Pflanzung und Lieferung der Bäume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</a:tr>
              <a:tr h="33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Ersatzgeld,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LP-Umsetzung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Küten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LSG Bergische Hochfläche um Kürten, südlich Bliefeld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effectLst/>
                        </a:rPr>
                        <a:t>Obst - Erziehungsschnitt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</a:tr>
              <a:tr h="33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Ersatzgeld,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LP-Umsetzung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Burscheid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LSG Waldflächen nördlich Berringhausen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Obst - Pflanzung und Lieferung der Bäume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</a:tr>
              <a:tr h="33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Ersatzgeld,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LP-Umsetzung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verschiedene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verschiedene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Wiesenprojekt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</a:tr>
              <a:tr h="33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FöNa- Eigenanteil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Rösrath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NSG Kupfersiefer Bachtal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1 x manuelle Mahd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</a:tr>
              <a:tr h="33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FöNa- Eigenanteil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Leichlingen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NSG Balkener Feld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2 x manuelle Mahd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</a:tr>
              <a:tr h="33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FöNa- Eigenanteil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Odenthal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NSG Scherfbachtal mit Quellbereichen und Seitentälern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2 x manuelle Mahd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</a:tr>
              <a:tr h="33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FöNa- Eigenanteil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Burscheid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NSG Eifgenbachtal und Seitentäler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2 x Beweidung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</a:tr>
              <a:tr h="33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 err="1">
                          <a:effectLst/>
                        </a:rPr>
                        <a:t>FöNa</a:t>
                      </a:r>
                      <a:r>
                        <a:rPr lang="de-DE" sz="1000" dirty="0">
                          <a:effectLst/>
                        </a:rPr>
                        <a:t>- Eigenanteil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Wermelskirchen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NSG Sengbachtal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2 x manuelle Mahd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</a:tr>
              <a:tr h="33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 err="1">
                          <a:effectLst/>
                        </a:rPr>
                        <a:t>FöNa</a:t>
                      </a:r>
                      <a:r>
                        <a:rPr lang="de-DE" sz="1000" dirty="0">
                          <a:effectLst/>
                        </a:rPr>
                        <a:t>- Eigenanteil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Leichlingen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NSG Wupper und Wupperhänge mit Seitensiefen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1 x manuelle Mahd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</a:tr>
              <a:tr h="33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 err="1">
                          <a:effectLst/>
                        </a:rPr>
                        <a:t>FöNa</a:t>
                      </a:r>
                      <a:r>
                        <a:rPr lang="de-DE" sz="1000" dirty="0">
                          <a:effectLst/>
                        </a:rPr>
                        <a:t>- Eigenanteil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verschiedene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verschiedene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effectLst/>
                        </a:rPr>
                        <a:t>NSG- und Zusatzbeschilderung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73" marR="63273" marT="0" marB="0"/>
                </a:tc>
              </a:tr>
            </a:tbl>
          </a:graphicData>
        </a:graphic>
      </p:graphicFrame>
      <p:sp>
        <p:nvSpPr>
          <p:cNvPr id="5" name="Textfeld 4"/>
          <p:cNvSpPr txBox="1"/>
          <p:nvPr/>
        </p:nvSpPr>
        <p:spPr>
          <a:xfrm>
            <a:off x="539552" y="560778"/>
            <a:ext cx="39020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/>
              <a:t>Planung Maßnahmen 2021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31734989"/>
      </p:ext>
    </p:extLst>
  </p:cSld>
  <p:clrMapOvr>
    <a:masterClrMapping/>
  </p:clrMapOvr>
</p:sld>
</file>

<file path=ppt/theme/theme1.xml><?xml version="1.0" encoding="utf-8"?>
<a:theme xmlns:a="http://schemas.openxmlformats.org/drawingml/2006/main" name="RBK_Standard">
  <a:themeElements>
    <a:clrScheme name="RBK_Farben_powerpoint">
      <a:dk1>
        <a:srgbClr val="0057A3"/>
      </a:dk1>
      <a:lt1>
        <a:sysClr val="window" lastClr="FFFFFF"/>
      </a:lt1>
      <a:dk2>
        <a:srgbClr val="008855"/>
      </a:dk2>
      <a:lt2>
        <a:srgbClr val="F4F3EC"/>
      </a:lt2>
      <a:accent1>
        <a:srgbClr val="6699CC"/>
      </a:accent1>
      <a:accent2>
        <a:srgbClr val="008855"/>
      </a:accent2>
      <a:accent3>
        <a:srgbClr val="6AB023"/>
      </a:accent3>
      <a:accent4>
        <a:srgbClr val="BBE0E3"/>
      </a:accent4>
      <a:accent5>
        <a:srgbClr val="0057A3"/>
      </a:accent5>
      <a:accent6>
        <a:srgbClr val="7F7F7F"/>
      </a:accent6>
      <a:hlink>
        <a:srgbClr val="0066FF"/>
      </a:hlink>
      <a:folHlink>
        <a:srgbClr val="800080"/>
      </a:folHlink>
    </a:clrScheme>
    <a:fontScheme name="RBK_Schrif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BK_Standard_Leerseite">
  <a:themeElements>
    <a:clrScheme name="RBK_Farben_powerpoint">
      <a:dk1>
        <a:srgbClr val="0057A3"/>
      </a:dk1>
      <a:lt1>
        <a:sysClr val="window" lastClr="FFFFFF"/>
      </a:lt1>
      <a:dk2>
        <a:srgbClr val="008855"/>
      </a:dk2>
      <a:lt2>
        <a:srgbClr val="F4F3EC"/>
      </a:lt2>
      <a:accent1>
        <a:srgbClr val="6699CC"/>
      </a:accent1>
      <a:accent2>
        <a:srgbClr val="008855"/>
      </a:accent2>
      <a:accent3>
        <a:srgbClr val="6AB023"/>
      </a:accent3>
      <a:accent4>
        <a:srgbClr val="BBE0E3"/>
      </a:accent4>
      <a:accent5>
        <a:srgbClr val="0057A3"/>
      </a:accent5>
      <a:accent6>
        <a:srgbClr val="7F7F7F"/>
      </a:accent6>
      <a:hlink>
        <a:srgbClr val="0066FF"/>
      </a:hlink>
      <a:folHlink>
        <a:srgbClr val="800080"/>
      </a:folHlink>
    </a:clrScheme>
    <a:fontScheme name="RBK_Schrif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RBK_Standard</Template>
  <TotalTime>0</TotalTime>
  <Words>587</Words>
  <Application>Microsoft Office PowerPoint</Application>
  <PresentationFormat>Bildschirmpräsentation (4:3)</PresentationFormat>
  <Paragraphs>132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6</vt:i4>
      </vt:variant>
    </vt:vector>
  </HeadingPairs>
  <TitlesOfParts>
    <vt:vector size="12" baseType="lpstr">
      <vt:lpstr>Arial</vt:lpstr>
      <vt:lpstr>Calibri</vt:lpstr>
      <vt:lpstr>Frutiger LT Com 47 Light Cn</vt:lpstr>
      <vt:lpstr>Times New Roman</vt:lpstr>
      <vt:lpstr>RBK_Standard</vt:lpstr>
      <vt:lpstr>RBK_Standard_Leerseite</vt:lpstr>
      <vt:lpstr>Sitzung des Naturschutzbeirates am 16.06.2021  TOP 10 - Stand der Umsetzung des Ersatzgeldkonzeptes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RBK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Tischvorlage zur Beiratssitzung am 16.06.2021 Stand der Umsetzung des Ersatzgeldkonzeptes</dc:title>
  <dc:creator>Schumacher, Beatrice</dc:creator>
  <cp:lastModifiedBy>Selzer, Marion</cp:lastModifiedBy>
  <cp:revision>16</cp:revision>
  <dcterms:created xsi:type="dcterms:W3CDTF">2021-06-09T14:50:12Z</dcterms:created>
  <dcterms:modified xsi:type="dcterms:W3CDTF">2021-06-17T12:44:54Z</dcterms:modified>
</cp:coreProperties>
</file>